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5" r:id="rId1"/>
  </p:sldMasterIdLst>
  <p:notesMasterIdLst>
    <p:notesMasterId r:id="rId55"/>
  </p:notesMasterIdLst>
  <p:sldIdLst>
    <p:sldId id="256" r:id="rId2"/>
    <p:sldId id="259" r:id="rId3"/>
    <p:sldId id="262" r:id="rId4"/>
    <p:sldId id="261" r:id="rId5"/>
    <p:sldId id="260" r:id="rId6"/>
    <p:sldId id="263" r:id="rId7"/>
    <p:sldId id="264" r:id="rId8"/>
    <p:sldId id="266" r:id="rId9"/>
    <p:sldId id="267" r:id="rId10"/>
    <p:sldId id="269" r:id="rId11"/>
    <p:sldId id="270" r:id="rId12"/>
    <p:sldId id="272" r:id="rId13"/>
    <p:sldId id="274" r:id="rId14"/>
    <p:sldId id="275" r:id="rId15"/>
    <p:sldId id="268" r:id="rId16"/>
    <p:sldId id="276" r:id="rId17"/>
    <p:sldId id="277" r:id="rId18"/>
    <p:sldId id="278" r:id="rId19"/>
    <p:sldId id="280" r:id="rId20"/>
    <p:sldId id="281" r:id="rId21"/>
    <p:sldId id="282" r:id="rId22"/>
    <p:sldId id="283" r:id="rId23"/>
    <p:sldId id="285" r:id="rId24"/>
    <p:sldId id="286" r:id="rId25"/>
    <p:sldId id="287" r:id="rId26"/>
    <p:sldId id="288" r:id="rId27"/>
    <p:sldId id="293" r:id="rId28"/>
    <p:sldId id="294" r:id="rId29"/>
    <p:sldId id="297" r:id="rId30"/>
    <p:sldId id="298" r:id="rId31"/>
    <p:sldId id="299" r:id="rId32"/>
    <p:sldId id="300" r:id="rId33"/>
    <p:sldId id="301" r:id="rId34"/>
    <p:sldId id="302" r:id="rId35"/>
    <p:sldId id="303" r:id="rId36"/>
    <p:sldId id="304" r:id="rId37"/>
    <p:sldId id="307" r:id="rId38"/>
    <p:sldId id="309" r:id="rId39"/>
    <p:sldId id="310" r:id="rId40"/>
    <p:sldId id="311" r:id="rId41"/>
    <p:sldId id="312" r:id="rId42"/>
    <p:sldId id="313" r:id="rId43"/>
    <p:sldId id="314" r:id="rId44"/>
    <p:sldId id="315" r:id="rId45"/>
    <p:sldId id="308" r:id="rId46"/>
    <p:sldId id="305" r:id="rId47"/>
    <p:sldId id="295" r:id="rId48"/>
    <p:sldId id="296" r:id="rId49"/>
    <p:sldId id="306" r:id="rId50"/>
    <p:sldId id="316" r:id="rId51"/>
    <p:sldId id="317" r:id="rId52"/>
    <p:sldId id="318" r:id="rId53"/>
    <p:sldId id="31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196"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A3CFAD-FF17-46DD-A16A-BE898869505E}" type="datetimeFigureOut">
              <a:rPr lang="en-US" smtClean="0"/>
              <a:t>4/17/2024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5B1C3-8E0D-4D2B-98BD-6AF42659BA3A}" type="slidenum">
              <a:rPr lang="en-US" smtClean="0"/>
              <a:t>‹#›</a:t>
            </a:fld>
            <a:endParaRPr lang="en-US" dirty="0"/>
          </a:p>
        </p:txBody>
      </p:sp>
    </p:spTree>
    <p:extLst>
      <p:ext uri="{BB962C8B-B14F-4D97-AF65-F5344CB8AC3E}">
        <p14:creationId xmlns:p14="http://schemas.microsoft.com/office/powerpoint/2010/main" val="195356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 “Negotiations” </a:t>
            </a:r>
          </a:p>
          <a:p>
            <a:r>
              <a:rPr lang="en-US" dirty="0" smtClean="0"/>
              <a:t>Take what you get/You should be so lucky</a:t>
            </a:r>
          </a:p>
          <a:p>
            <a:r>
              <a:rPr lang="en-US" dirty="0" smtClean="0"/>
              <a:t>Previous compensation a determining factor </a:t>
            </a:r>
          </a:p>
          <a:p>
            <a:r>
              <a:rPr lang="en-US" dirty="0" smtClean="0"/>
              <a:t>Reality of male vs. female compensation and negotiation styles</a:t>
            </a:r>
          </a:p>
          <a:p>
            <a:r>
              <a:rPr lang="en-US" dirty="0" smtClean="0"/>
              <a:t>No advocate or advisor</a:t>
            </a:r>
          </a:p>
          <a:p>
            <a:r>
              <a:rPr lang="en-US" dirty="0" smtClean="0"/>
              <a:t>Partnership with HR was non-existent</a:t>
            </a:r>
          </a:p>
          <a:p>
            <a:r>
              <a:rPr lang="en-US" dirty="0" smtClean="0"/>
              <a:t>No guiding principles or compensation philosophy in place</a:t>
            </a:r>
          </a:p>
          <a:p>
            <a:endParaRPr lang="en-US" dirty="0"/>
          </a:p>
        </p:txBody>
      </p:sp>
      <p:sp>
        <p:nvSpPr>
          <p:cNvPr id="4" name="Slide Number Placeholder 3"/>
          <p:cNvSpPr>
            <a:spLocks noGrp="1"/>
          </p:cNvSpPr>
          <p:nvPr>
            <p:ph type="sldNum" sz="quarter" idx="10"/>
          </p:nvPr>
        </p:nvSpPr>
        <p:spPr/>
        <p:txBody>
          <a:bodyPr/>
          <a:lstStyle/>
          <a:p>
            <a:fld id="{BB65B1C3-8E0D-4D2B-98BD-6AF42659BA3A}" type="slidenum">
              <a:rPr lang="en-US" smtClean="0"/>
              <a:t>6</a:t>
            </a:fld>
            <a:endParaRPr lang="en-US" dirty="0"/>
          </a:p>
        </p:txBody>
      </p:sp>
    </p:spTree>
    <p:extLst>
      <p:ext uri="{BB962C8B-B14F-4D97-AF65-F5344CB8AC3E}">
        <p14:creationId xmlns:p14="http://schemas.microsoft.com/office/powerpoint/2010/main" val="144230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5B1C3-8E0D-4D2B-98BD-6AF42659BA3A}" type="slidenum">
              <a:rPr lang="en-US" smtClean="0"/>
              <a:t>7</a:t>
            </a:fld>
            <a:endParaRPr lang="en-US" dirty="0"/>
          </a:p>
        </p:txBody>
      </p:sp>
    </p:spTree>
    <p:extLst>
      <p:ext uri="{BB962C8B-B14F-4D97-AF65-F5344CB8AC3E}">
        <p14:creationId xmlns:p14="http://schemas.microsoft.com/office/powerpoint/2010/main" val="137236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a:t>
            </a:r>
            <a:r>
              <a:rPr lang="en-US" baseline="0" dirty="0" smtClean="0"/>
              <a:t> </a:t>
            </a:r>
            <a:r>
              <a:rPr lang="en-US" dirty="0" smtClean="0"/>
              <a:t>Kim Elsesser’s</a:t>
            </a:r>
            <a:r>
              <a:rPr lang="en-US" baseline="0" dirty="0" smtClean="0"/>
              <a:t> Forbes article: Why Women Fall Short In Negotiations (It’s Not Lack Of Skill) there are 2 reasons why women lag behind the male counterparts when it comes to negotiations…</a:t>
            </a:r>
            <a:endParaRPr lang="en-US" dirty="0"/>
          </a:p>
        </p:txBody>
      </p:sp>
      <p:sp>
        <p:nvSpPr>
          <p:cNvPr id="4" name="Slide Number Placeholder 3"/>
          <p:cNvSpPr>
            <a:spLocks noGrp="1"/>
          </p:cNvSpPr>
          <p:nvPr>
            <p:ph type="sldNum" sz="quarter" idx="10"/>
          </p:nvPr>
        </p:nvSpPr>
        <p:spPr/>
        <p:txBody>
          <a:bodyPr/>
          <a:lstStyle/>
          <a:p>
            <a:fld id="{BB65B1C3-8E0D-4D2B-98BD-6AF42659BA3A}" type="slidenum">
              <a:rPr lang="en-US" smtClean="0"/>
              <a:t>8</a:t>
            </a:fld>
            <a:endParaRPr lang="en-US" dirty="0"/>
          </a:p>
        </p:txBody>
      </p:sp>
    </p:spTree>
    <p:extLst>
      <p:ext uri="{BB962C8B-B14F-4D97-AF65-F5344CB8AC3E}">
        <p14:creationId xmlns:p14="http://schemas.microsoft.com/office/powerpoint/2010/main" val="141018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to share her</a:t>
            </a:r>
            <a:r>
              <a:rPr lang="en-US" baseline="0" dirty="0" smtClean="0"/>
              <a:t> stories about how she felt she should be so lucky to have the job and should just take what she can get</a:t>
            </a:r>
            <a:endParaRPr lang="en-US" dirty="0"/>
          </a:p>
        </p:txBody>
      </p:sp>
      <p:sp>
        <p:nvSpPr>
          <p:cNvPr id="4" name="Slide Number Placeholder 3"/>
          <p:cNvSpPr>
            <a:spLocks noGrp="1"/>
          </p:cNvSpPr>
          <p:nvPr>
            <p:ph type="sldNum" sz="quarter" idx="10"/>
          </p:nvPr>
        </p:nvSpPr>
        <p:spPr/>
        <p:txBody>
          <a:bodyPr/>
          <a:lstStyle/>
          <a:p>
            <a:fld id="{BB65B1C3-8E0D-4D2B-98BD-6AF42659BA3A}" type="slidenum">
              <a:rPr lang="en-US" smtClean="0"/>
              <a:t>11</a:t>
            </a:fld>
            <a:endParaRPr lang="en-US" dirty="0"/>
          </a:p>
        </p:txBody>
      </p:sp>
    </p:spTree>
    <p:extLst>
      <p:ext uri="{BB962C8B-B14F-4D97-AF65-F5344CB8AC3E}">
        <p14:creationId xmlns:p14="http://schemas.microsoft.com/office/powerpoint/2010/main" val="124010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5B1C3-8E0D-4D2B-98BD-6AF42659BA3A}" type="slidenum">
              <a:rPr lang="en-US" smtClean="0"/>
              <a:t>13</a:t>
            </a:fld>
            <a:endParaRPr lang="en-US" dirty="0"/>
          </a:p>
        </p:txBody>
      </p:sp>
    </p:spTree>
    <p:extLst>
      <p:ext uri="{BB962C8B-B14F-4D97-AF65-F5344CB8AC3E}">
        <p14:creationId xmlns:p14="http://schemas.microsoft.com/office/powerpoint/2010/main" val="102927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 Hoffman's wage has not been evaluated against other City and County Managers in the Denver/Boulder Market</a:t>
            </a:r>
          </a:p>
          <a:p>
            <a:r>
              <a:rPr lang="en-US" dirty="0" smtClean="0"/>
              <a:t>since she was promoted into her current role in July 2019 nor has she received a market nor merit adjustment</a:t>
            </a:r>
          </a:p>
          <a:p>
            <a:r>
              <a:rPr lang="en-US" dirty="0" smtClean="0"/>
              <a:t>since she was promoted to City and County Manager. As a result Ms. Hoffman’s wages have fallen far below the</a:t>
            </a:r>
          </a:p>
          <a:p>
            <a:r>
              <a:rPr lang="en-US" dirty="0" smtClean="0"/>
              <a:t>average of the surveyed cities and counties. A market adjustment increase would be necessary if Council wishes</a:t>
            </a:r>
          </a:p>
          <a:p>
            <a:r>
              <a:rPr lang="en-US" dirty="0" smtClean="0"/>
              <a:t>to bring her wage in alignment with the other City and County Managers to provide a competitive market driven</a:t>
            </a:r>
          </a:p>
          <a:p>
            <a:r>
              <a:rPr lang="en-US" dirty="0" smtClean="0"/>
              <a:t>salary.</a:t>
            </a:r>
            <a:endParaRPr lang="en-US" dirty="0"/>
          </a:p>
        </p:txBody>
      </p:sp>
      <p:sp>
        <p:nvSpPr>
          <p:cNvPr id="4" name="Slide Number Placeholder 3"/>
          <p:cNvSpPr>
            <a:spLocks noGrp="1"/>
          </p:cNvSpPr>
          <p:nvPr>
            <p:ph type="sldNum" sz="quarter" idx="10"/>
          </p:nvPr>
        </p:nvSpPr>
        <p:spPr/>
        <p:txBody>
          <a:bodyPr/>
          <a:lstStyle/>
          <a:p>
            <a:fld id="{BB65B1C3-8E0D-4D2B-98BD-6AF42659BA3A}" type="slidenum">
              <a:rPr lang="en-US" smtClean="0"/>
              <a:t>16</a:t>
            </a:fld>
            <a:endParaRPr lang="en-US" dirty="0"/>
          </a:p>
        </p:txBody>
      </p:sp>
    </p:spTree>
    <p:extLst>
      <p:ext uri="{BB962C8B-B14F-4D97-AF65-F5344CB8AC3E}">
        <p14:creationId xmlns:p14="http://schemas.microsoft.com/office/powerpoint/2010/main" val="83921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5AE17C7-B787-4E50-994D-5E804113A1E9}" type="datetime4">
              <a:rPr lang="en-US" smtClean="0"/>
              <a:pPr/>
              <a:t>April 17, 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5744759D-0EFF-4FB2-9CCE-04E00944F0FE}"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DD7A28-FA93-4136-BDC1-BCCB2687E678}"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DD7A28-FA93-4136-BDC1-BCCB2687E678}"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95D68B-21AC-438B-BECE-4F17DA129F19}" type="datetime4">
              <a:rPr lang="en-US" smtClean="0"/>
              <a:pPr/>
              <a:t>April 17,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9F0FCF-2EA5-4FF5-AF14-1CA9C8854AAB}" type="datetime4">
              <a:rPr lang="en-US" smtClean="0"/>
              <a:pPr/>
              <a:t>April 17,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5744759D-0EFF-4FB2-9CCE-04E00944F0F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E781C6-1634-4A56-B2BE-62150BE83935}" type="datetime4">
              <a:rPr lang="en-US" smtClean="0"/>
              <a:pPr/>
              <a:t>April 17,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372AC2-3C75-4F5F-A929-48958086FE36}" type="datetime4">
              <a:rPr lang="en-US" smtClean="0"/>
              <a:pPr/>
              <a:t>April 17, 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509CF4-4C1A-45DC-BADA-6EFF91CB9ABB}" type="datetime4">
              <a:rPr lang="en-US" smtClean="0"/>
              <a:pPr/>
              <a:t>April 17, 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April 17, 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67641A-9D94-4BD6-862F-F651067079BC}" type="datetime4">
              <a:rPr lang="en-US" smtClean="0"/>
              <a:pPr/>
              <a:t>April 17,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4F0C02-0EF4-4745-9D82-E8D3F59464E3}" type="datetime4">
              <a:rPr lang="en-US" smtClean="0"/>
              <a:pPr/>
              <a:t>April 17,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7367800-479D-41B0-B3F2-2DCE95BA1381}" type="datetime4">
              <a:rPr lang="en-US" smtClean="0"/>
              <a:pPr/>
              <a:t>April 17, 2024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744759D-0EFF-4FB2-9CCE-04E00944F0F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1371600"/>
            <a:ext cx="8229600" cy="1828800"/>
          </a:xfrm>
        </p:spPr>
        <p:txBody>
          <a:bodyPr>
            <a:normAutofit/>
          </a:bodyPr>
          <a:lstStyle/>
          <a:p>
            <a:r>
              <a:rPr lang="en-US" sz="5400" dirty="0" smtClean="0"/>
              <a:t>Strategic Synergy</a:t>
            </a:r>
            <a:endParaRPr lang="en-US" sz="5400" dirty="0"/>
          </a:p>
        </p:txBody>
      </p:sp>
      <p:sp>
        <p:nvSpPr>
          <p:cNvPr id="2" name="Subtitle 1"/>
          <p:cNvSpPr>
            <a:spLocks noGrp="1"/>
          </p:cNvSpPr>
          <p:nvPr>
            <p:ph type="subTitle" idx="1"/>
          </p:nvPr>
        </p:nvSpPr>
        <p:spPr>
          <a:xfrm>
            <a:off x="1371600" y="3331698"/>
            <a:ext cx="6400800" cy="3297702"/>
          </a:xfrm>
        </p:spPr>
        <p:txBody>
          <a:bodyPr>
            <a:normAutofit fontScale="32500" lnSpcReduction="20000"/>
          </a:bodyPr>
          <a:lstStyle/>
          <a:p>
            <a:r>
              <a:rPr lang="en-US" sz="11100" b="1" dirty="0" smtClean="0">
                <a:solidFill>
                  <a:schemeClr val="accent3"/>
                </a:solidFill>
              </a:rPr>
              <a:t>Empowering City Managers &amp; HR Directors to Master the Art of Collaborative Contract Negotiations</a:t>
            </a:r>
          </a:p>
          <a:p>
            <a:endParaRPr lang="en-US" dirty="0"/>
          </a:p>
          <a:p>
            <a:r>
              <a:rPr lang="en-US" sz="6200" dirty="0" smtClean="0"/>
              <a:t>Jennifer Hoffman, Broomfield City &amp; County Manager</a:t>
            </a:r>
          </a:p>
          <a:p>
            <a:r>
              <a:rPr lang="en-US" sz="6200" dirty="0" smtClean="0"/>
              <a:t>&amp; </a:t>
            </a:r>
          </a:p>
          <a:p>
            <a:r>
              <a:rPr lang="en-US" sz="6200" dirty="0" smtClean="0"/>
              <a:t>Niki Macklin, Broomfield Human Resources Director</a:t>
            </a:r>
            <a:endParaRPr lang="en-US" sz="6200" dirty="0"/>
          </a:p>
        </p:txBody>
      </p:sp>
    </p:spTree>
    <p:extLst>
      <p:ext uri="{BB962C8B-B14F-4D97-AF65-F5344CB8AC3E}">
        <p14:creationId xmlns:p14="http://schemas.microsoft.com/office/powerpoint/2010/main" val="2521515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Unconscious Bias </a:t>
            </a:r>
            <a:br>
              <a:rPr lang="en-US" dirty="0" smtClean="0"/>
            </a:br>
            <a:r>
              <a:rPr lang="en-US" dirty="0" smtClean="0"/>
              <a:t>in Contract Negotiations</a:t>
            </a:r>
            <a:endParaRPr lang="en-US" dirty="0"/>
          </a:p>
        </p:txBody>
      </p:sp>
      <p:sp>
        <p:nvSpPr>
          <p:cNvPr id="3" name="Content Placeholder 2"/>
          <p:cNvSpPr>
            <a:spLocks noGrp="1"/>
          </p:cNvSpPr>
          <p:nvPr>
            <p:ph idx="1"/>
          </p:nvPr>
        </p:nvSpPr>
        <p:spPr/>
        <p:txBody>
          <a:bodyPr/>
          <a:lstStyle/>
          <a:p>
            <a:r>
              <a:rPr lang="en-US" dirty="0"/>
              <a:t>Unconscious bias plays a significant role in shaping expectations about how it's appropriate for men &amp;</a:t>
            </a:r>
            <a:r>
              <a:rPr lang="en-US" dirty="0" smtClean="0"/>
              <a:t> </a:t>
            </a:r>
            <a:r>
              <a:rPr lang="en-US" dirty="0"/>
              <a:t>women to behave in contract negotiations. </a:t>
            </a:r>
          </a:p>
          <a:p>
            <a:r>
              <a:rPr lang="en-US" dirty="0" smtClean="0"/>
              <a:t>There are a number of </a:t>
            </a:r>
            <a:r>
              <a:rPr lang="en-US" dirty="0"/>
              <a:t>common biases that influence these </a:t>
            </a:r>
            <a:r>
              <a:rPr lang="en-US" dirty="0" smtClean="0"/>
              <a:t>expectations.</a:t>
            </a:r>
          </a:p>
          <a:p>
            <a:pPr marL="137160" indent="0">
              <a:buNone/>
            </a:pPr>
            <a:endParaRPr lang="en-US" dirty="0" smtClean="0"/>
          </a:p>
          <a:p>
            <a:pPr lvl="1"/>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43400"/>
            <a:ext cx="3456202" cy="229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053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Stereotypes about </a:t>
            </a:r>
            <a:r>
              <a:rPr lang="en-US" dirty="0" smtClean="0"/>
              <a:t>Aggression</a:t>
            </a:r>
            <a:endParaRPr lang="en-US" dirty="0"/>
          </a:p>
        </p:txBody>
      </p:sp>
      <p:sp>
        <p:nvSpPr>
          <p:cNvPr id="3" name="Content Placeholder 2"/>
          <p:cNvSpPr>
            <a:spLocks noGrp="1"/>
          </p:cNvSpPr>
          <p:nvPr>
            <p:ph idx="1"/>
          </p:nvPr>
        </p:nvSpPr>
        <p:spPr/>
        <p:txBody>
          <a:bodyPr/>
          <a:lstStyle/>
          <a:p>
            <a:r>
              <a:rPr lang="en-US" dirty="0"/>
              <a:t>M</a:t>
            </a:r>
            <a:r>
              <a:rPr lang="en-US" dirty="0" smtClean="0"/>
              <a:t>en </a:t>
            </a:r>
            <a:r>
              <a:rPr lang="en-US" dirty="0"/>
              <a:t>are expected to be assertive &amp;</a:t>
            </a:r>
            <a:r>
              <a:rPr lang="en-US" dirty="0" smtClean="0"/>
              <a:t> </a:t>
            </a:r>
            <a:r>
              <a:rPr lang="en-US" dirty="0"/>
              <a:t>aggressive, while women are expected to be nurturing &amp;</a:t>
            </a:r>
            <a:r>
              <a:rPr lang="en-US" dirty="0" smtClean="0"/>
              <a:t> </a:t>
            </a:r>
            <a:r>
              <a:rPr lang="en-US" dirty="0"/>
              <a:t>accommodating. </a:t>
            </a:r>
            <a:endParaRPr lang="en-US" dirty="0" smtClean="0"/>
          </a:p>
          <a:p>
            <a:r>
              <a:rPr lang="en-US" dirty="0"/>
              <a:t>T</a:t>
            </a:r>
            <a:r>
              <a:rPr lang="en-US" dirty="0" smtClean="0"/>
              <a:t>his </a:t>
            </a:r>
            <a:r>
              <a:rPr lang="en-US" dirty="0"/>
              <a:t>bias can lead to the perception that assertive negotiation behaviors are more acceptable or even expected from men, while women who exhibit the same behaviors may be seen as overly aggressive or </a:t>
            </a:r>
            <a:r>
              <a:rPr lang="en-US" dirty="0" smtClean="0"/>
              <a:t>unlikeable.</a:t>
            </a:r>
            <a:endParaRPr lang="en-US" dirty="0"/>
          </a:p>
        </p:txBody>
      </p:sp>
    </p:spTree>
    <p:extLst>
      <p:ext uri="{BB962C8B-B14F-4D97-AF65-F5344CB8AC3E}">
        <p14:creationId xmlns:p14="http://schemas.microsoft.com/office/powerpoint/2010/main" val="282917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Gendered Communication </a:t>
            </a:r>
            <a:r>
              <a:rPr lang="en-US" dirty="0" smtClean="0"/>
              <a:t>Styles</a:t>
            </a:r>
            <a:endParaRPr lang="en-US" dirty="0"/>
          </a:p>
        </p:txBody>
      </p:sp>
      <p:sp>
        <p:nvSpPr>
          <p:cNvPr id="3" name="Content Placeholder 2"/>
          <p:cNvSpPr>
            <a:spLocks noGrp="1"/>
          </p:cNvSpPr>
          <p:nvPr>
            <p:ph idx="1"/>
          </p:nvPr>
        </p:nvSpPr>
        <p:spPr/>
        <p:txBody>
          <a:bodyPr/>
          <a:lstStyle/>
          <a:p>
            <a:r>
              <a:rPr lang="en-US" dirty="0" smtClean="0"/>
              <a:t>Men are often </a:t>
            </a:r>
            <a:r>
              <a:rPr lang="en-US" dirty="0"/>
              <a:t>encouraged to be direct and assertive, while women may be socialized to use more collaborative or indirect language. </a:t>
            </a:r>
            <a:endParaRPr lang="en-US" dirty="0" smtClean="0"/>
          </a:p>
          <a:p>
            <a:pPr marL="137160" indent="0">
              <a:buNone/>
            </a:pPr>
            <a:endParaRPr lang="en-US" dirty="0" smtClean="0"/>
          </a:p>
          <a:p>
            <a:pPr marL="137160" indent="0">
              <a:buNone/>
            </a:pPr>
            <a:endParaRPr lang="en-US" dirty="0" smtClean="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124200"/>
            <a:ext cx="6176766"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638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Perceived </a:t>
            </a:r>
            <a:r>
              <a:rPr lang="en-US" dirty="0" smtClean="0"/>
              <a:t>Likeability</a:t>
            </a:r>
            <a:endParaRPr lang="en-US" dirty="0"/>
          </a:p>
        </p:txBody>
      </p:sp>
      <p:sp>
        <p:nvSpPr>
          <p:cNvPr id="3" name="Content Placeholder 2"/>
          <p:cNvSpPr>
            <a:spLocks noGrp="1"/>
          </p:cNvSpPr>
          <p:nvPr>
            <p:ph idx="1"/>
          </p:nvPr>
        </p:nvSpPr>
        <p:spPr>
          <a:xfrm>
            <a:off x="457200" y="1219200"/>
            <a:ext cx="8229600" cy="5090160"/>
          </a:xfrm>
        </p:spPr>
        <p:txBody>
          <a:bodyPr/>
          <a:lstStyle/>
          <a:p>
            <a:r>
              <a:rPr lang="en-US" dirty="0" smtClean="0"/>
              <a:t>Women </a:t>
            </a:r>
            <a:r>
              <a:rPr lang="en-US" dirty="0"/>
              <a:t>are often expected to prioritize being likable &amp;</a:t>
            </a:r>
            <a:r>
              <a:rPr lang="en-US" dirty="0" smtClean="0"/>
              <a:t> </a:t>
            </a:r>
            <a:r>
              <a:rPr lang="en-US" dirty="0"/>
              <a:t>maintaining positive relationships, while men may face fewer repercussions for prioritizing their own interests in </a:t>
            </a:r>
            <a:r>
              <a:rPr lang="en-US" dirty="0" smtClean="0"/>
              <a:t>negotiations.</a:t>
            </a:r>
          </a:p>
          <a:p>
            <a:pPr marL="137160" indent="0">
              <a:buNone/>
            </a:pPr>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24200"/>
            <a:ext cx="5070423" cy="337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875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Addressing U</a:t>
            </a:r>
            <a:r>
              <a:rPr lang="en-US" dirty="0" smtClean="0"/>
              <a:t>nconscious Biases </a:t>
            </a:r>
            <a:endParaRPr lang="en-US" dirty="0"/>
          </a:p>
        </p:txBody>
      </p:sp>
      <p:sp>
        <p:nvSpPr>
          <p:cNvPr id="3" name="Content Placeholder 2"/>
          <p:cNvSpPr>
            <a:spLocks noGrp="1"/>
          </p:cNvSpPr>
          <p:nvPr>
            <p:ph idx="1"/>
          </p:nvPr>
        </p:nvSpPr>
        <p:spPr/>
        <p:txBody>
          <a:bodyPr>
            <a:normAutofit/>
          </a:bodyPr>
          <a:lstStyle/>
          <a:p>
            <a:r>
              <a:rPr lang="en-US" dirty="0"/>
              <a:t>R</a:t>
            </a:r>
            <a:r>
              <a:rPr lang="en-US" dirty="0" smtClean="0"/>
              <a:t>aising </a:t>
            </a:r>
            <a:r>
              <a:rPr lang="en-US" dirty="0"/>
              <a:t>awareness, providing education &amp;</a:t>
            </a:r>
            <a:r>
              <a:rPr lang="en-US" dirty="0" smtClean="0"/>
              <a:t> </a:t>
            </a:r>
            <a:r>
              <a:rPr lang="en-US" dirty="0"/>
              <a:t>training on unconscious bias &amp;</a:t>
            </a:r>
            <a:r>
              <a:rPr lang="en-US" dirty="0" smtClean="0"/>
              <a:t> </a:t>
            </a:r>
            <a:r>
              <a:rPr lang="en-US" dirty="0"/>
              <a:t>gender </a:t>
            </a:r>
            <a:r>
              <a:rPr lang="en-US" dirty="0" smtClean="0"/>
              <a:t>stereotypes</a:t>
            </a:r>
            <a:r>
              <a:rPr lang="en-US" dirty="0"/>
              <a:t> </a:t>
            </a:r>
            <a:r>
              <a:rPr lang="en-US" dirty="0" smtClean="0"/>
              <a:t>&amp; </a:t>
            </a:r>
            <a:r>
              <a:rPr lang="en-US" dirty="0"/>
              <a:t>promoting inclusive norms &amp;</a:t>
            </a:r>
            <a:r>
              <a:rPr lang="en-US" dirty="0" smtClean="0"/>
              <a:t> </a:t>
            </a:r>
            <a:r>
              <a:rPr lang="en-US" dirty="0"/>
              <a:t>behaviors in negotiation </a:t>
            </a:r>
            <a:r>
              <a:rPr lang="en-US" dirty="0" smtClean="0"/>
              <a:t>settings.</a:t>
            </a:r>
          </a:p>
          <a:p>
            <a:r>
              <a:rPr lang="en-US" dirty="0" smtClean="0"/>
              <a:t>Encouraging </a:t>
            </a:r>
            <a:r>
              <a:rPr lang="en-US" dirty="0"/>
              <a:t>women to negotiate assertively, providing support &amp;</a:t>
            </a:r>
            <a:r>
              <a:rPr lang="en-US" dirty="0" smtClean="0"/>
              <a:t> mentorship</a:t>
            </a:r>
            <a:r>
              <a:rPr lang="en-US" dirty="0"/>
              <a:t> </a:t>
            </a:r>
            <a:r>
              <a:rPr lang="en-US" dirty="0" smtClean="0"/>
              <a:t>&amp; </a:t>
            </a:r>
            <a:r>
              <a:rPr lang="en-US" dirty="0"/>
              <a:t>holding individuals &amp;</a:t>
            </a:r>
            <a:r>
              <a:rPr lang="en-US" dirty="0" smtClean="0"/>
              <a:t> the organization </a:t>
            </a:r>
            <a:r>
              <a:rPr lang="en-US" dirty="0"/>
              <a:t>accountable for addressing biases are critical steps toward creating more equitable negotiation </a:t>
            </a:r>
            <a:r>
              <a:rPr lang="en-US" dirty="0" smtClean="0"/>
              <a:t>environments.</a:t>
            </a:r>
            <a:endParaRPr lang="en-US" dirty="0"/>
          </a:p>
        </p:txBody>
      </p:sp>
    </p:spTree>
    <p:extLst>
      <p:ext uri="{BB962C8B-B14F-4D97-AF65-F5344CB8AC3E}">
        <p14:creationId xmlns:p14="http://schemas.microsoft.com/office/powerpoint/2010/main" val="2926803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Eliminating Unconscious Bias </a:t>
            </a:r>
            <a:br>
              <a:rPr lang="en-US" dirty="0" smtClean="0"/>
            </a:br>
            <a:r>
              <a:rPr lang="en-US" dirty="0" smtClean="0"/>
              <a:t>&amp; Closing the Gender Gap</a:t>
            </a:r>
            <a:endParaRPr lang="en-US" dirty="0"/>
          </a:p>
        </p:txBody>
      </p:sp>
      <p:sp>
        <p:nvSpPr>
          <p:cNvPr id="3" name="Content Placeholder 2"/>
          <p:cNvSpPr>
            <a:spLocks noGrp="1"/>
          </p:cNvSpPr>
          <p:nvPr>
            <p:ph idx="1"/>
          </p:nvPr>
        </p:nvSpPr>
        <p:spPr/>
        <p:txBody>
          <a:bodyPr>
            <a:normAutofit/>
          </a:bodyPr>
          <a:lstStyle/>
          <a:p>
            <a:r>
              <a:rPr lang="en-US" dirty="0"/>
              <a:t>The more you have </a:t>
            </a:r>
            <a:r>
              <a:rPr lang="en-US" dirty="0" smtClean="0"/>
              <a:t>clear standards the </a:t>
            </a:r>
            <a:r>
              <a:rPr lang="en-US" dirty="0"/>
              <a:t>smaller the gender gap </a:t>
            </a:r>
            <a:r>
              <a:rPr lang="en-US" dirty="0" smtClean="0"/>
              <a:t>becomes.</a:t>
            </a:r>
          </a:p>
          <a:p>
            <a:pPr lvl="1"/>
            <a:r>
              <a:rPr lang="en-US" dirty="0" smtClean="0"/>
              <a:t>Establish </a:t>
            </a:r>
            <a:r>
              <a:rPr lang="en-US" dirty="0"/>
              <a:t>transparent </a:t>
            </a:r>
            <a:r>
              <a:rPr lang="en-US" dirty="0" smtClean="0"/>
              <a:t>processes </a:t>
            </a:r>
            <a:r>
              <a:rPr lang="en-US" dirty="0"/>
              <a:t>for setting pay &amp;</a:t>
            </a:r>
            <a:r>
              <a:rPr lang="en-US" dirty="0" smtClean="0"/>
              <a:t> </a:t>
            </a:r>
            <a:r>
              <a:rPr lang="en-US" dirty="0"/>
              <a:t>evaluating performance to reduce opportunities for bias to influence outcomes. </a:t>
            </a:r>
            <a:endParaRPr lang="en-US" dirty="0" smtClean="0"/>
          </a:p>
          <a:p>
            <a:pPr lvl="1"/>
            <a:r>
              <a:rPr lang="en-US" dirty="0" smtClean="0"/>
              <a:t>Use </a:t>
            </a:r>
            <a:r>
              <a:rPr lang="en-US" dirty="0"/>
              <a:t>objective criteria </a:t>
            </a:r>
            <a:r>
              <a:rPr lang="en-US" dirty="0" smtClean="0"/>
              <a:t>&amp; metrics </a:t>
            </a:r>
            <a:r>
              <a:rPr lang="en-US" dirty="0"/>
              <a:t>to assess skills, </a:t>
            </a:r>
            <a:r>
              <a:rPr lang="en-US" dirty="0" smtClean="0"/>
              <a:t>experience </a:t>
            </a:r>
            <a:r>
              <a:rPr lang="en-US" dirty="0"/>
              <a:t>&amp;</a:t>
            </a:r>
            <a:r>
              <a:rPr lang="en-US" dirty="0" smtClean="0"/>
              <a:t> </a:t>
            </a:r>
            <a:r>
              <a:rPr lang="en-US" dirty="0"/>
              <a:t>contributions</a:t>
            </a:r>
            <a:r>
              <a:rPr lang="en-US" dirty="0" smtClean="0"/>
              <a:t>.</a:t>
            </a:r>
          </a:p>
          <a:p>
            <a:pPr marL="585216" lvl="1" indent="0">
              <a:buNone/>
            </a:pPr>
            <a:endParaRPr lang="en-US" dirty="0" smtClean="0"/>
          </a:p>
          <a:p>
            <a:endParaRPr lang="en-US" dirty="0"/>
          </a:p>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702" y="4495800"/>
            <a:ext cx="3946071"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000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Broomfield Journey – </a:t>
            </a:r>
            <a:br>
              <a:rPr lang="en-US" dirty="0" smtClean="0"/>
            </a:br>
            <a:r>
              <a:rPr lang="en-US" dirty="0" smtClean="0"/>
              <a:t>Enough is Enough!</a:t>
            </a:r>
            <a:endParaRPr lang="en-US" dirty="0"/>
          </a:p>
        </p:txBody>
      </p:sp>
      <p:sp>
        <p:nvSpPr>
          <p:cNvPr id="3" name="Content Placeholder 2"/>
          <p:cNvSpPr>
            <a:spLocks noGrp="1"/>
          </p:cNvSpPr>
          <p:nvPr>
            <p:ph idx="1"/>
          </p:nvPr>
        </p:nvSpPr>
        <p:spPr/>
        <p:txBody>
          <a:bodyPr>
            <a:normAutofit/>
          </a:bodyPr>
          <a:lstStyle/>
          <a:p>
            <a:r>
              <a:rPr lang="en-US" dirty="0" smtClean="0"/>
              <a:t>2021 - Broomfield City &amp; County Manager had not received a pay increase for 2 years since she was promoted in 2019.</a:t>
            </a:r>
          </a:p>
          <a:p>
            <a:pPr lvl="1"/>
            <a:r>
              <a:rPr lang="en-US" strike="sngStrike" dirty="0" smtClean="0"/>
              <a:t>‘20 Equal </a:t>
            </a:r>
            <a:r>
              <a:rPr lang="en-US" strike="sngStrike" dirty="0"/>
              <a:t>Pay for Equal Work Act Audit </a:t>
            </a:r>
          </a:p>
          <a:p>
            <a:pPr lvl="1"/>
            <a:r>
              <a:rPr lang="en-US" strike="sngStrike" dirty="0" smtClean="0"/>
              <a:t>‘20 &amp; ‘21 annual </a:t>
            </a:r>
            <a:r>
              <a:rPr lang="en-US" strike="sngStrike" dirty="0"/>
              <a:t>market &amp; merit adjustment </a:t>
            </a:r>
            <a:r>
              <a:rPr lang="en-US" strike="sngStrike" dirty="0" smtClean="0"/>
              <a:t>process</a:t>
            </a:r>
          </a:p>
          <a:p>
            <a:pPr lvl="1"/>
            <a:r>
              <a:rPr lang="en-US" dirty="0" smtClean="0"/>
              <a:t>Her compensation fell far behind the average of the other city </a:t>
            </a:r>
            <a:r>
              <a:rPr lang="en-US" dirty="0"/>
              <a:t>m</a:t>
            </a:r>
            <a:r>
              <a:rPr lang="en-US" dirty="0" smtClean="0"/>
              <a:t>anagers for comparable cities &amp; counties in the Denver/Boulder market.</a:t>
            </a:r>
          </a:p>
          <a:p>
            <a:pPr lvl="1"/>
            <a:r>
              <a:rPr lang="en-US" dirty="0" smtClean="0"/>
              <a:t>She never spoke up and no one ever noticed nor advocated for her to be compensated fairly</a:t>
            </a:r>
          </a:p>
        </p:txBody>
      </p:sp>
    </p:spTree>
    <p:extLst>
      <p:ext uri="{BB962C8B-B14F-4D97-AF65-F5344CB8AC3E}">
        <p14:creationId xmlns:p14="http://schemas.microsoft.com/office/powerpoint/2010/main" val="2508146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Right the Ship!</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91770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990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Compensation Philosophy</a:t>
            </a:r>
            <a:endParaRPr lang="en-US" dirty="0"/>
          </a:p>
        </p:txBody>
      </p:sp>
      <p:sp>
        <p:nvSpPr>
          <p:cNvPr id="3" name="Content Placeholder 2"/>
          <p:cNvSpPr>
            <a:spLocks noGrp="1"/>
          </p:cNvSpPr>
          <p:nvPr>
            <p:ph idx="1"/>
          </p:nvPr>
        </p:nvSpPr>
        <p:spPr/>
        <p:txBody>
          <a:bodyPr>
            <a:normAutofit lnSpcReduction="10000"/>
          </a:bodyPr>
          <a:lstStyle/>
          <a:p>
            <a:r>
              <a:rPr lang="en-US" dirty="0" smtClean="0"/>
              <a:t>Set of </a:t>
            </a:r>
            <a:r>
              <a:rPr lang="en-US" dirty="0"/>
              <a:t>principles &amp;</a:t>
            </a:r>
            <a:r>
              <a:rPr lang="en-US" dirty="0" smtClean="0"/>
              <a:t> </a:t>
            </a:r>
            <a:r>
              <a:rPr lang="en-US" dirty="0"/>
              <a:t>guidelines that an organization follows to make decisions about how it pays its employees. </a:t>
            </a:r>
            <a:endParaRPr lang="en-US" dirty="0" smtClean="0"/>
          </a:p>
          <a:p>
            <a:r>
              <a:rPr lang="en-US" dirty="0" smtClean="0"/>
              <a:t>Includes </a:t>
            </a:r>
            <a:r>
              <a:rPr lang="en-US" dirty="0"/>
              <a:t>factors </a:t>
            </a:r>
            <a:r>
              <a:rPr lang="en-US" dirty="0" smtClean="0"/>
              <a:t>such as: </a:t>
            </a:r>
            <a:r>
              <a:rPr lang="en-US" dirty="0"/>
              <a:t>market competitiveness, internal equity, </a:t>
            </a:r>
            <a:r>
              <a:rPr lang="en-US" dirty="0" smtClean="0"/>
              <a:t>performance </a:t>
            </a:r>
            <a:r>
              <a:rPr lang="en-US" dirty="0"/>
              <a:t>&amp;</a:t>
            </a:r>
            <a:r>
              <a:rPr lang="en-US" dirty="0" smtClean="0"/>
              <a:t> </a:t>
            </a:r>
            <a:r>
              <a:rPr lang="en-US" dirty="0"/>
              <a:t>employee contributions. </a:t>
            </a:r>
            <a:endParaRPr lang="en-US" dirty="0" smtClean="0"/>
          </a:p>
          <a:p>
            <a:r>
              <a:rPr lang="en-US" dirty="0"/>
              <a:t>H</a:t>
            </a:r>
            <a:r>
              <a:rPr lang="en-US" dirty="0" smtClean="0"/>
              <a:t>elps to </a:t>
            </a:r>
            <a:r>
              <a:rPr lang="en-US" dirty="0"/>
              <a:t>ensure consistency &amp;</a:t>
            </a:r>
            <a:r>
              <a:rPr lang="en-US" dirty="0" smtClean="0"/>
              <a:t> </a:t>
            </a:r>
            <a:r>
              <a:rPr lang="en-US" dirty="0"/>
              <a:t>fairness in compensation practices &amp;</a:t>
            </a:r>
            <a:r>
              <a:rPr lang="en-US" dirty="0" smtClean="0"/>
              <a:t> </a:t>
            </a:r>
            <a:r>
              <a:rPr lang="en-US" dirty="0"/>
              <a:t>aligns compensation strategies with the organization's overall goals &amp;</a:t>
            </a:r>
            <a:r>
              <a:rPr lang="en-US" dirty="0" smtClean="0"/>
              <a:t> </a:t>
            </a:r>
            <a:r>
              <a:rPr lang="en-US" dirty="0"/>
              <a:t>values</a:t>
            </a:r>
            <a:r>
              <a:rPr lang="en-US" dirty="0" smtClean="0"/>
              <a:t>.</a:t>
            </a:r>
          </a:p>
          <a:p>
            <a:r>
              <a:rPr lang="en-US" dirty="0"/>
              <a:t>K</a:t>
            </a:r>
            <a:r>
              <a:rPr lang="en-US" dirty="0" smtClean="0"/>
              <a:t>ey </a:t>
            </a:r>
            <a:r>
              <a:rPr lang="en-US" dirty="0"/>
              <a:t>to retaining &amp;</a:t>
            </a:r>
            <a:r>
              <a:rPr lang="en-US" dirty="0" smtClean="0"/>
              <a:t> </a:t>
            </a:r>
            <a:r>
              <a:rPr lang="en-US" dirty="0"/>
              <a:t>attracting skilled talent.</a:t>
            </a:r>
          </a:p>
          <a:p>
            <a:endParaRPr lang="en-US" dirty="0"/>
          </a:p>
          <a:p>
            <a:endParaRPr lang="en-US" dirty="0" smtClean="0"/>
          </a:p>
          <a:p>
            <a:endParaRPr lang="en-US" dirty="0"/>
          </a:p>
        </p:txBody>
      </p:sp>
    </p:spTree>
    <p:extLst>
      <p:ext uri="{BB962C8B-B14F-4D97-AF65-F5344CB8AC3E}">
        <p14:creationId xmlns:p14="http://schemas.microsoft.com/office/powerpoint/2010/main" val="1763134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Compensation Philosophies</a:t>
            </a:r>
          </a:p>
        </p:txBody>
      </p:sp>
      <p:sp>
        <p:nvSpPr>
          <p:cNvPr id="3" name="Content Placeholder 2"/>
          <p:cNvSpPr>
            <a:spLocks noGrp="1"/>
          </p:cNvSpPr>
          <p:nvPr>
            <p:ph idx="1"/>
          </p:nvPr>
        </p:nvSpPr>
        <p:spPr>
          <a:xfrm>
            <a:off x="457200" y="1600200"/>
            <a:ext cx="8229600" cy="5029200"/>
          </a:xfrm>
        </p:spPr>
        <p:txBody>
          <a:bodyPr>
            <a:normAutofit fontScale="40000" lnSpcReduction="20000"/>
          </a:bodyPr>
          <a:lstStyle/>
          <a:p>
            <a:r>
              <a:rPr lang="en-US" sz="4000" b="1" dirty="0"/>
              <a:t>Market Competitive: </a:t>
            </a:r>
            <a:r>
              <a:rPr lang="en-US" sz="4000" dirty="0"/>
              <a:t>A</a:t>
            </a:r>
            <a:r>
              <a:rPr lang="en-US" sz="4000" dirty="0" smtClean="0"/>
              <a:t>ims </a:t>
            </a:r>
            <a:r>
              <a:rPr lang="en-US" sz="4000" dirty="0"/>
              <a:t>to set compensation levels in line with industry standards to attract and retain talent. Employers regularly benchmark their pay scales against competitors to ensure competitiveness.</a:t>
            </a:r>
          </a:p>
          <a:p>
            <a:endParaRPr lang="en-US" sz="4000" dirty="0"/>
          </a:p>
          <a:p>
            <a:r>
              <a:rPr lang="en-US" sz="4000" b="1" dirty="0"/>
              <a:t>Pay for Performance: </a:t>
            </a:r>
            <a:r>
              <a:rPr lang="en-US" sz="4000" dirty="0"/>
              <a:t>C</a:t>
            </a:r>
            <a:r>
              <a:rPr lang="en-US" sz="4000" dirty="0" smtClean="0"/>
              <a:t>ompensation </a:t>
            </a:r>
            <a:r>
              <a:rPr lang="en-US" sz="4000" dirty="0"/>
              <a:t>is directly tied to individual or team performance. It's often used to incentivize employees to achieve specific goals or outcomes, such as sales targets or project completion milestones.</a:t>
            </a:r>
          </a:p>
          <a:p>
            <a:endParaRPr lang="en-US" sz="4000" dirty="0"/>
          </a:p>
          <a:p>
            <a:r>
              <a:rPr lang="en-US" sz="4000" b="1" dirty="0"/>
              <a:t>Internal Equity</a:t>
            </a:r>
            <a:r>
              <a:rPr lang="en-US" sz="4000" dirty="0"/>
              <a:t>: E</a:t>
            </a:r>
            <a:r>
              <a:rPr lang="en-US" sz="4000" dirty="0" smtClean="0"/>
              <a:t>mphasizes </a:t>
            </a:r>
            <a:r>
              <a:rPr lang="en-US" sz="4000" dirty="0"/>
              <a:t>fairness and consistency within the organization. It seeks to ensure that employees receive fair compensation relative to their peers based on factors like experience, skills, and job responsibilities.</a:t>
            </a:r>
          </a:p>
          <a:p>
            <a:endParaRPr lang="en-US" sz="4000" b="1" dirty="0"/>
          </a:p>
          <a:p>
            <a:r>
              <a:rPr lang="en-US" sz="4000" b="1" dirty="0"/>
              <a:t>Job Value-Based: </a:t>
            </a:r>
            <a:r>
              <a:rPr lang="en-US" sz="4000" dirty="0"/>
              <a:t>A</a:t>
            </a:r>
            <a:r>
              <a:rPr lang="en-US" sz="4000" dirty="0" smtClean="0"/>
              <a:t>ssigns </a:t>
            </a:r>
            <a:r>
              <a:rPr lang="en-US" sz="4000" dirty="0"/>
              <a:t>compensation based on the value of the job to the organization rather than individual performance. Factors considered may include job complexity, impact on organizational goals, and required qualifications.</a:t>
            </a:r>
          </a:p>
          <a:p>
            <a:endParaRPr lang="en-US" sz="4000" b="1" dirty="0"/>
          </a:p>
          <a:p>
            <a:r>
              <a:rPr lang="en-US" sz="4000" b="1" dirty="0" smtClean="0"/>
              <a:t>Skill-Based: D</a:t>
            </a:r>
            <a:r>
              <a:rPr lang="en-US" sz="4000" dirty="0" smtClean="0"/>
              <a:t>etermined </a:t>
            </a:r>
            <a:r>
              <a:rPr lang="en-US" sz="4000" dirty="0"/>
              <a:t>by the skills and competencies possessed by employees rather than their job titles or tenure. This approach emphasizes continuous learning and development to enhance employees' skill sets.</a:t>
            </a:r>
          </a:p>
          <a:p>
            <a:endParaRPr lang="en-US" dirty="0"/>
          </a:p>
        </p:txBody>
      </p:sp>
    </p:spTree>
    <p:extLst>
      <p:ext uri="{BB962C8B-B14F-4D97-AF65-F5344CB8AC3E}">
        <p14:creationId xmlns:p14="http://schemas.microsoft.com/office/powerpoint/2010/main" val="3486840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4" name="Text Placeholder 3"/>
          <p:cNvSpPr>
            <a:spLocks noGrp="1"/>
          </p:cNvSpPr>
          <p:nvPr>
            <p:ph type="body" sz="half" idx="3"/>
          </p:nvPr>
        </p:nvSpPr>
        <p:spPr/>
        <p:txBody>
          <a:bodyPr>
            <a:normAutofit fontScale="92500" lnSpcReduction="20000"/>
          </a:bodyPr>
          <a:lstStyle/>
          <a:p>
            <a:pPr algn="ctr"/>
            <a:r>
              <a:rPr lang="en-US" dirty="0" smtClean="0"/>
              <a:t>Niki macklin</a:t>
            </a:r>
          </a:p>
          <a:p>
            <a:pPr algn="ctr"/>
            <a:r>
              <a:rPr lang="en-US" dirty="0" smtClean="0"/>
              <a:t>Hr director</a:t>
            </a:r>
            <a:endParaRPr lang="en-US" dirty="0"/>
          </a:p>
        </p:txBody>
      </p:sp>
      <p:sp>
        <p:nvSpPr>
          <p:cNvPr id="3" name="Text Placeholder 2"/>
          <p:cNvSpPr>
            <a:spLocks noGrp="1"/>
          </p:cNvSpPr>
          <p:nvPr>
            <p:ph type="body" idx="1"/>
          </p:nvPr>
        </p:nvSpPr>
        <p:spPr>
          <a:xfrm>
            <a:off x="457200" y="1524000"/>
            <a:ext cx="4040188" cy="761999"/>
          </a:xfrm>
        </p:spPr>
        <p:txBody>
          <a:bodyPr>
            <a:normAutofit fontScale="92500" lnSpcReduction="20000"/>
          </a:bodyPr>
          <a:lstStyle/>
          <a:p>
            <a:pPr algn="ctr"/>
            <a:r>
              <a:rPr lang="en-US" dirty="0" smtClean="0"/>
              <a:t>Jennifer hoffman</a:t>
            </a:r>
          </a:p>
          <a:p>
            <a:pPr algn="ctr"/>
            <a:r>
              <a:rPr lang="en-US" dirty="0" smtClean="0"/>
              <a:t>City &amp; County Manager</a:t>
            </a:r>
            <a:endParaRPr lang="en-US" dirty="0"/>
          </a:p>
        </p:txBody>
      </p:sp>
      <p:pic>
        <p:nvPicPr>
          <p:cNvPr id="2051" name="Picture 3"/>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l="6070" r="3252"/>
          <a:stretch/>
        </p:blipFill>
        <p:spPr bwMode="auto">
          <a:xfrm>
            <a:off x="5105400" y="2362200"/>
            <a:ext cx="3385734"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698177" y="2362200"/>
            <a:ext cx="3558233" cy="3763963"/>
          </a:xfrm>
        </p:spPr>
      </p:pic>
    </p:spTree>
    <p:extLst>
      <p:ext uri="{BB962C8B-B14F-4D97-AF65-F5344CB8AC3E}">
        <p14:creationId xmlns:p14="http://schemas.microsoft.com/office/powerpoint/2010/main" val="2945405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Compensation Philosophy Design</a:t>
            </a:r>
          </a:p>
        </p:txBody>
      </p:sp>
      <p:sp>
        <p:nvSpPr>
          <p:cNvPr id="3" name="Content Placeholder 2"/>
          <p:cNvSpPr>
            <a:spLocks noGrp="1"/>
          </p:cNvSpPr>
          <p:nvPr>
            <p:ph idx="1"/>
          </p:nvPr>
        </p:nvSpPr>
        <p:spPr/>
        <p:txBody>
          <a:bodyPr/>
          <a:lstStyle/>
          <a:p>
            <a:r>
              <a:rPr lang="en-US" dirty="0"/>
              <a:t>Defining the </a:t>
            </a:r>
            <a:r>
              <a:rPr lang="en-US" dirty="0" smtClean="0"/>
              <a:t>role</a:t>
            </a:r>
            <a:endParaRPr lang="en-US" dirty="0"/>
          </a:p>
          <a:p>
            <a:r>
              <a:rPr lang="en-US" dirty="0"/>
              <a:t>Identifying the </a:t>
            </a:r>
            <a:r>
              <a:rPr lang="en-US" dirty="0" smtClean="0"/>
              <a:t>market comparisons</a:t>
            </a:r>
            <a:endParaRPr lang="en-US" dirty="0"/>
          </a:p>
          <a:p>
            <a:r>
              <a:rPr lang="en-US" dirty="0"/>
              <a:t>Determining </a:t>
            </a:r>
            <a:r>
              <a:rPr lang="en-US" dirty="0" smtClean="0"/>
              <a:t>the organization’s position </a:t>
            </a:r>
            <a:r>
              <a:rPr lang="en-US" dirty="0"/>
              <a:t>within the </a:t>
            </a:r>
            <a:r>
              <a:rPr lang="en-US" dirty="0" smtClean="0"/>
              <a:t>market</a:t>
            </a:r>
            <a:endParaRPr lang="en-US" dirty="0"/>
          </a:p>
          <a:p>
            <a:r>
              <a:rPr lang="en-US" dirty="0"/>
              <a:t>Range vs. </a:t>
            </a:r>
            <a:r>
              <a:rPr lang="en-US" dirty="0" smtClean="0"/>
              <a:t>actuals</a:t>
            </a:r>
          </a:p>
          <a:p>
            <a:pPr marL="137160" indent="0">
              <a:buNone/>
            </a:pPr>
            <a:endParaRPr lang="en-US" dirty="0"/>
          </a:p>
          <a:p>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864" y="3276600"/>
            <a:ext cx="5105400" cy="328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842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the Role</a:t>
            </a:r>
          </a:p>
        </p:txBody>
      </p:sp>
      <p:sp>
        <p:nvSpPr>
          <p:cNvPr id="3" name="Content Placeholder 2"/>
          <p:cNvSpPr>
            <a:spLocks noGrp="1"/>
          </p:cNvSpPr>
          <p:nvPr>
            <p:ph idx="1"/>
          </p:nvPr>
        </p:nvSpPr>
        <p:spPr>
          <a:xfrm>
            <a:off x="457200" y="1295400"/>
            <a:ext cx="8229600" cy="5013960"/>
          </a:xfrm>
        </p:spPr>
        <p:txBody>
          <a:bodyPr/>
          <a:lstStyle/>
          <a:p>
            <a:r>
              <a:rPr lang="en-US" dirty="0"/>
              <a:t>How is </a:t>
            </a:r>
            <a:r>
              <a:rPr lang="en-US" dirty="0" smtClean="0"/>
              <a:t>your city </a:t>
            </a:r>
            <a:r>
              <a:rPr lang="en-US" dirty="0"/>
              <a:t>m</a:t>
            </a:r>
            <a:r>
              <a:rPr lang="en-US" dirty="0" smtClean="0"/>
              <a:t>anager’s </a:t>
            </a:r>
            <a:r>
              <a:rPr lang="en-US" dirty="0"/>
              <a:t>role </a:t>
            </a:r>
            <a:r>
              <a:rPr lang="en-US" dirty="0" smtClean="0"/>
              <a:t>&amp; responsibilities </a:t>
            </a:r>
            <a:r>
              <a:rPr lang="en-US" dirty="0"/>
              <a:t>similar or different than that of other c</a:t>
            </a:r>
            <a:r>
              <a:rPr lang="en-US" dirty="0" smtClean="0"/>
              <a:t>ity</a:t>
            </a:r>
            <a:r>
              <a:rPr lang="en-US" dirty="0"/>
              <a:t>, c</a:t>
            </a:r>
            <a:r>
              <a:rPr lang="en-US" dirty="0" smtClean="0"/>
              <a:t>ounty </a:t>
            </a:r>
            <a:r>
              <a:rPr lang="en-US" dirty="0"/>
              <a:t>or </a:t>
            </a:r>
            <a:r>
              <a:rPr lang="en-US" dirty="0" smtClean="0"/>
              <a:t>town administrators?</a:t>
            </a:r>
            <a:endParaRPr lang="en-US" dirty="0"/>
          </a:p>
          <a:p>
            <a:r>
              <a:rPr lang="en-US" dirty="0"/>
              <a:t>What knowledge, skills &amp;</a:t>
            </a:r>
            <a:r>
              <a:rPr lang="en-US" dirty="0" smtClean="0"/>
              <a:t> </a:t>
            </a:r>
            <a:r>
              <a:rPr lang="en-US" dirty="0"/>
              <a:t>abilities are required to serve as the c</a:t>
            </a:r>
            <a:r>
              <a:rPr lang="en-US" dirty="0" smtClean="0"/>
              <a:t>ity </a:t>
            </a:r>
            <a:r>
              <a:rPr lang="en-US" dirty="0"/>
              <a:t>m</a:t>
            </a:r>
            <a:r>
              <a:rPr lang="en-US" dirty="0" smtClean="0"/>
              <a:t>anager of your organization </a:t>
            </a:r>
            <a:r>
              <a:rPr lang="en-US" dirty="0"/>
              <a:t>versus other </a:t>
            </a:r>
            <a:r>
              <a:rPr lang="en-US" dirty="0" smtClean="0"/>
              <a:t>cities</a:t>
            </a:r>
            <a:r>
              <a:rPr lang="en-US" dirty="0"/>
              <a:t>, </a:t>
            </a:r>
            <a:r>
              <a:rPr lang="en-US" dirty="0" smtClean="0"/>
              <a:t>counties </a:t>
            </a:r>
            <a:r>
              <a:rPr lang="en-US" dirty="0"/>
              <a:t>or t</a:t>
            </a:r>
            <a:r>
              <a:rPr lang="en-US" dirty="0" smtClean="0"/>
              <a:t>owns?</a:t>
            </a:r>
          </a:p>
          <a:p>
            <a:pPr marL="137160" indent="0">
              <a:buNone/>
            </a:pPr>
            <a:endParaRPr lang="en-US" dirty="0"/>
          </a:p>
          <a:p>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78" y="4076700"/>
            <a:ext cx="4318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558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a:t>
            </a:r>
            <a:r>
              <a:rPr lang="en-US" dirty="0"/>
              <a:t> </a:t>
            </a:r>
            <a:r>
              <a:rPr lang="en-US" dirty="0" smtClean="0"/>
              <a:t>Market Matches</a:t>
            </a:r>
            <a:endParaRPr lang="en-US" dirty="0"/>
          </a:p>
        </p:txBody>
      </p:sp>
      <p:sp>
        <p:nvSpPr>
          <p:cNvPr id="3" name="Content Placeholder 2"/>
          <p:cNvSpPr>
            <a:spLocks noGrp="1"/>
          </p:cNvSpPr>
          <p:nvPr>
            <p:ph idx="1"/>
          </p:nvPr>
        </p:nvSpPr>
        <p:spPr/>
        <p:txBody>
          <a:bodyPr/>
          <a:lstStyle/>
          <a:p>
            <a:r>
              <a:rPr lang="en-US" dirty="0"/>
              <a:t>Budget (Operating, CIP, Fiduciary)</a:t>
            </a:r>
          </a:p>
          <a:p>
            <a:r>
              <a:rPr lang="en-US" dirty="0"/>
              <a:t>Services Provided</a:t>
            </a:r>
          </a:p>
          <a:p>
            <a:r>
              <a:rPr lang="en-US" dirty="0"/>
              <a:t>Location/Proximity</a:t>
            </a:r>
          </a:p>
          <a:p>
            <a:r>
              <a:rPr lang="en-US" dirty="0"/>
              <a:t>Organization Size/FTEs</a:t>
            </a:r>
          </a:p>
          <a:p>
            <a:r>
              <a:rPr lang="en-US" dirty="0"/>
              <a:t>Population Served</a:t>
            </a:r>
          </a:p>
          <a:p>
            <a:r>
              <a:rPr lang="en-US" dirty="0" smtClean="0"/>
              <a:t>Public/Private Sector</a:t>
            </a:r>
            <a:endParaRPr lang="en-US" dirty="0"/>
          </a:p>
          <a:p>
            <a:r>
              <a:rPr lang="en-US" dirty="0"/>
              <a:t>City, County, </a:t>
            </a:r>
            <a:r>
              <a:rPr lang="en-US" dirty="0" smtClean="0"/>
              <a:t>Town</a:t>
            </a:r>
          </a:p>
          <a:p>
            <a:r>
              <a:rPr lang="en-US" dirty="0" smtClean="0"/>
              <a:t>Complexity</a:t>
            </a:r>
          </a:p>
          <a:p>
            <a:pPr marL="137160" indent="0">
              <a:buNone/>
            </a:pPr>
            <a:endParaRPr lang="en-US" dirty="0"/>
          </a:p>
          <a:p>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733800"/>
            <a:ext cx="4107982"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997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Position</a:t>
            </a:r>
          </a:p>
        </p:txBody>
      </p:sp>
      <p:sp>
        <p:nvSpPr>
          <p:cNvPr id="3" name="Content Placeholder 2"/>
          <p:cNvSpPr>
            <a:spLocks noGrp="1"/>
          </p:cNvSpPr>
          <p:nvPr>
            <p:ph idx="1"/>
          </p:nvPr>
        </p:nvSpPr>
        <p:spPr>
          <a:xfrm>
            <a:off x="457200" y="1219200"/>
            <a:ext cx="8229600" cy="5410200"/>
          </a:xfrm>
        </p:spPr>
        <p:txBody>
          <a:bodyPr>
            <a:normAutofit/>
          </a:bodyPr>
          <a:lstStyle/>
          <a:p>
            <a:r>
              <a:rPr lang="en-US" dirty="0"/>
              <a:t>Where does </a:t>
            </a:r>
            <a:r>
              <a:rPr lang="en-US" dirty="0" smtClean="0"/>
              <a:t>your organization </a:t>
            </a:r>
            <a:r>
              <a:rPr lang="en-US" dirty="0"/>
              <a:t>want to position itself within the market to determine compensation</a:t>
            </a:r>
            <a:r>
              <a:rPr lang="en-US" dirty="0" smtClean="0"/>
              <a:t>?</a:t>
            </a:r>
          </a:p>
          <a:p>
            <a:r>
              <a:rPr lang="en-US" dirty="0" smtClean="0"/>
              <a:t>Do you want </a:t>
            </a:r>
            <a:r>
              <a:rPr lang="en-US" dirty="0"/>
              <a:t>to lead, lag or match</a:t>
            </a:r>
            <a:r>
              <a:rPr lang="en-US" dirty="0" smtClean="0"/>
              <a:t>?</a:t>
            </a:r>
          </a:p>
          <a:p>
            <a:pPr lvl="1"/>
            <a:r>
              <a:rPr lang="en-US" dirty="0" smtClean="0"/>
              <a:t>Leading </a:t>
            </a:r>
            <a:r>
              <a:rPr lang="en-US" dirty="0"/>
              <a:t>the market pays above the 50th percentile</a:t>
            </a:r>
          </a:p>
          <a:p>
            <a:pPr lvl="1"/>
            <a:r>
              <a:rPr lang="en-US" dirty="0"/>
              <a:t>Lagging the market pays below the 50th percentile</a:t>
            </a:r>
          </a:p>
          <a:p>
            <a:pPr lvl="1"/>
            <a:r>
              <a:rPr lang="en-US" dirty="0"/>
              <a:t>Matching the market pays the average of the surveyed departments</a:t>
            </a:r>
          </a:p>
          <a:p>
            <a:pPr marL="137160" indent="0">
              <a:buNone/>
            </a:pPr>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419600"/>
            <a:ext cx="3810000" cy="225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000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Market Position Considerations</a:t>
            </a:r>
          </a:p>
        </p:txBody>
      </p:sp>
      <p:sp>
        <p:nvSpPr>
          <p:cNvPr id="3" name="Content Placeholder 2"/>
          <p:cNvSpPr>
            <a:spLocks noGrp="1"/>
          </p:cNvSpPr>
          <p:nvPr>
            <p:ph idx="1"/>
          </p:nvPr>
        </p:nvSpPr>
        <p:spPr/>
        <p:txBody>
          <a:bodyPr>
            <a:normAutofit/>
          </a:bodyPr>
          <a:lstStyle/>
          <a:p>
            <a:r>
              <a:rPr lang="en-US" dirty="0"/>
              <a:t>Do </a:t>
            </a:r>
            <a:r>
              <a:rPr lang="en-US" dirty="0" smtClean="0"/>
              <a:t>you </a:t>
            </a:r>
            <a:r>
              <a:rPr lang="en-US" dirty="0"/>
              <a:t>want to be an “Employer of Choice” when it comes to pay, benefits, culture, etc.?</a:t>
            </a:r>
          </a:p>
          <a:p>
            <a:r>
              <a:rPr lang="en-US" dirty="0"/>
              <a:t>How do </a:t>
            </a:r>
            <a:r>
              <a:rPr lang="en-US" dirty="0" smtClean="0"/>
              <a:t>you </a:t>
            </a:r>
            <a:r>
              <a:rPr lang="en-US" dirty="0"/>
              <a:t>attract &amp;</a:t>
            </a:r>
            <a:r>
              <a:rPr lang="en-US" dirty="0" smtClean="0"/>
              <a:t> </a:t>
            </a:r>
            <a:r>
              <a:rPr lang="en-US" dirty="0"/>
              <a:t>retain high caliber talent?</a:t>
            </a:r>
          </a:p>
          <a:p>
            <a:r>
              <a:rPr lang="en-US" dirty="0"/>
              <a:t>C</a:t>
            </a:r>
            <a:r>
              <a:rPr lang="en-US" dirty="0" smtClean="0"/>
              <a:t>ost </a:t>
            </a:r>
            <a:r>
              <a:rPr lang="en-US" dirty="0"/>
              <a:t>to replace </a:t>
            </a:r>
            <a:r>
              <a:rPr lang="en-US" dirty="0" smtClean="0"/>
              <a:t>the current </a:t>
            </a:r>
            <a:r>
              <a:rPr lang="en-US" dirty="0"/>
              <a:t>incumbent?</a:t>
            </a:r>
          </a:p>
          <a:p>
            <a:r>
              <a:rPr lang="en-US" dirty="0"/>
              <a:t>Cost to implement </a:t>
            </a:r>
            <a:r>
              <a:rPr lang="en-US" dirty="0" smtClean="0"/>
              <a:t>&amp; maintain </a:t>
            </a:r>
            <a:r>
              <a:rPr lang="en-US" dirty="0"/>
              <a:t>compensation philosophy?</a:t>
            </a:r>
          </a:p>
          <a:p>
            <a:r>
              <a:rPr lang="en-US" dirty="0"/>
              <a:t>Do </a:t>
            </a:r>
            <a:r>
              <a:rPr lang="en-US" dirty="0" smtClean="0"/>
              <a:t>you </a:t>
            </a:r>
            <a:r>
              <a:rPr lang="en-US" dirty="0"/>
              <a:t>want to implement the same compensation philosophy across the organization?</a:t>
            </a:r>
          </a:p>
          <a:p>
            <a:endParaRPr lang="en-US" dirty="0"/>
          </a:p>
        </p:txBody>
      </p:sp>
    </p:spTree>
    <p:extLst>
      <p:ext uri="{BB962C8B-B14F-4D97-AF65-F5344CB8AC3E}">
        <p14:creationId xmlns:p14="http://schemas.microsoft.com/office/powerpoint/2010/main" val="1222398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vs. Actuals</a:t>
            </a:r>
          </a:p>
        </p:txBody>
      </p:sp>
      <p:sp>
        <p:nvSpPr>
          <p:cNvPr id="3" name="Content Placeholder 2"/>
          <p:cNvSpPr>
            <a:spLocks noGrp="1"/>
          </p:cNvSpPr>
          <p:nvPr>
            <p:ph idx="1"/>
          </p:nvPr>
        </p:nvSpPr>
        <p:spPr>
          <a:xfrm>
            <a:off x="457200" y="1295400"/>
            <a:ext cx="8229600" cy="5334000"/>
          </a:xfrm>
        </p:spPr>
        <p:txBody>
          <a:bodyPr>
            <a:normAutofit/>
          </a:bodyPr>
          <a:lstStyle/>
          <a:p>
            <a:r>
              <a:rPr lang="en-US" dirty="0" smtClean="0"/>
              <a:t>Ranges</a:t>
            </a:r>
            <a:endParaRPr lang="en-US" dirty="0"/>
          </a:p>
          <a:p>
            <a:pPr lvl="1"/>
            <a:r>
              <a:rPr lang="en-US" dirty="0" smtClean="0"/>
              <a:t>Hiring ranges allow an organization to place an incumbent within a range based on education, experience, knowledge, skills, abilities, value to the organization, etc.  </a:t>
            </a:r>
          </a:p>
          <a:p>
            <a:pPr lvl="1"/>
            <a:r>
              <a:rPr lang="en-US" dirty="0" smtClean="0"/>
              <a:t>Salary ranges allow an organization to move an incumbent through a range based on obtaining experience, education, expertise, knowledge, skills, abilities, performance, contributions &amp; overall value to  the organization.</a:t>
            </a:r>
          </a:p>
          <a:p>
            <a:r>
              <a:rPr lang="en-US" dirty="0" smtClean="0"/>
              <a:t>Actuals</a:t>
            </a:r>
            <a:endParaRPr lang="en-US" dirty="0"/>
          </a:p>
          <a:p>
            <a:pPr lvl="1"/>
            <a:r>
              <a:rPr lang="en-US" dirty="0"/>
              <a:t>T</a:t>
            </a:r>
            <a:r>
              <a:rPr lang="en-US" dirty="0" smtClean="0"/>
              <a:t>he actual pay of incumbents</a:t>
            </a:r>
          </a:p>
          <a:p>
            <a:endParaRPr lang="en-US" dirty="0"/>
          </a:p>
        </p:txBody>
      </p:sp>
    </p:spTree>
    <p:extLst>
      <p:ext uri="{BB962C8B-B14F-4D97-AF65-F5344CB8AC3E}">
        <p14:creationId xmlns:p14="http://schemas.microsoft.com/office/powerpoint/2010/main" val="1169625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Ranges vs. Actuals Considerations</a:t>
            </a:r>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a:t>Ranges</a:t>
            </a:r>
          </a:p>
          <a:p>
            <a:pPr lvl="1"/>
            <a:r>
              <a:rPr lang="en-US" dirty="0"/>
              <a:t>Ranges can be set based on minimum </a:t>
            </a:r>
            <a:r>
              <a:rPr lang="en-US" dirty="0" smtClean="0"/>
              <a:t>&amp; </a:t>
            </a:r>
            <a:r>
              <a:rPr lang="en-US" dirty="0"/>
              <a:t>max range of comparison market if </a:t>
            </a:r>
            <a:r>
              <a:rPr lang="en-US" dirty="0" smtClean="0"/>
              <a:t>available.</a:t>
            </a:r>
            <a:endParaRPr lang="en-US" dirty="0"/>
          </a:p>
          <a:p>
            <a:pPr lvl="1"/>
            <a:r>
              <a:rPr lang="en-US" dirty="0" smtClean="0"/>
              <a:t>Ranges </a:t>
            </a:r>
            <a:r>
              <a:rPr lang="en-US" dirty="0"/>
              <a:t>can be artificially created based on a desired spread above &amp;</a:t>
            </a:r>
            <a:r>
              <a:rPr lang="en-US" dirty="0" smtClean="0"/>
              <a:t> </a:t>
            </a:r>
            <a:r>
              <a:rPr lang="en-US" dirty="0"/>
              <a:t>below actual incumbent pay for market </a:t>
            </a:r>
            <a:r>
              <a:rPr lang="en-US" dirty="0" smtClean="0"/>
              <a:t>comparisons.</a:t>
            </a:r>
            <a:endParaRPr lang="en-US" dirty="0"/>
          </a:p>
          <a:p>
            <a:pPr lvl="1"/>
            <a:r>
              <a:rPr lang="en-US" dirty="0"/>
              <a:t>A traditional salary range is commonly 30% for executive level </a:t>
            </a:r>
            <a:r>
              <a:rPr lang="en-US" dirty="0" smtClean="0"/>
              <a:t>positions.</a:t>
            </a:r>
            <a:endParaRPr lang="en-US" dirty="0"/>
          </a:p>
          <a:p>
            <a:r>
              <a:rPr lang="en-US" dirty="0"/>
              <a:t>Actuals</a:t>
            </a:r>
          </a:p>
          <a:p>
            <a:pPr lvl="1"/>
            <a:r>
              <a:rPr lang="en-US" dirty="0"/>
              <a:t>Utilizing actual salary data for incumbents in equivalent </a:t>
            </a:r>
            <a:r>
              <a:rPr lang="en-US" dirty="0" smtClean="0"/>
              <a:t>roles </a:t>
            </a:r>
            <a:r>
              <a:rPr lang="en-US" dirty="0"/>
              <a:t>can be a competitive compensation model that is often seen by incumbents as paying fair market value for the job at hand, however it does not necessarily take into account years of experience, education, performance, etc.</a:t>
            </a:r>
          </a:p>
          <a:p>
            <a:endParaRPr lang="en-US" dirty="0"/>
          </a:p>
        </p:txBody>
      </p:sp>
    </p:spTree>
    <p:extLst>
      <p:ext uri="{BB962C8B-B14F-4D97-AF65-F5344CB8AC3E}">
        <p14:creationId xmlns:p14="http://schemas.microsoft.com/office/powerpoint/2010/main" val="440663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Comp Philosophy</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Develop a written compensation philosophy adopted by council that contains the following elements:</a:t>
            </a:r>
          </a:p>
          <a:p>
            <a:pPr lvl="1"/>
            <a:r>
              <a:rPr lang="en-US" dirty="0" smtClean="0"/>
              <a:t>Lead/Lag/Match Market</a:t>
            </a:r>
          </a:p>
          <a:p>
            <a:pPr lvl="1"/>
            <a:r>
              <a:rPr lang="en-US" dirty="0" smtClean="0"/>
              <a:t>Market – Comparison agencies &amp; criteria for determining </a:t>
            </a:r>
          </a:p>
          <a:p>
            <a:pPr lvl="1"/>
            <a:r>
              <a:rPr lang="en-US" dirty="0" smtClean="0"/>
              <a:t>Ranges – how are they set (range minimum/maximum vs. incumbent pay)</a:t>
            </a:r>
          </a:p>
          <a:p>
            <a:pPr lvl="1"/>
            <a:r>
              <a:rPr lang="en-US" dirty="0" smtClean="0"/>
              <a:t>Range Spread (30% average)</a:t>
            </a:r>
          </a:p>
          <a:p>
            <a:pPr lvl="1"/>
            <a:r>
              <a:rPr lang="en-US" dirty="0" smtClean="0"/>
              <a:t>How frequent are ranges revisited (annually)</a:t>
            </a:r>
          </a:p>
          <a:p>
            <a:pPr lvl="1"/>
            <a:r>
              <a:rPr lang="en-US" dirty="0" smtClean="0"/>
              <a:t>Who does research &amp; sets ranges (HR vs. Council)</a:t>
            </a:r>
          </a:p>
          <a:p>
            <a:pPr lvl="1"/>
            <a:r>
              <a:rPr lang="en-US" dirty="0" smtClean="0"/>
              <a:t>When is incumbent eligible for an increase &amp; what type (annually, merit, market, COLA, etc.)</a:t>
            </a:r>
          </a:p>
          <a:p>
            <a:pPr lvl="1"/>
            <a:r>
              <a:rPr lang="en-US" dirty="0" smtClean="0"/>
              <a:t>Effective date for salary increase</a:t>
            </a:r>
          </a:p>
        </p:txBody>
      </p:sp>
    </p:spTree>
    <p:extLst>
      <p:ext uri="{BB962C8B-B14F-4D97-AF65-F5344CB8AC3E}">
        <p14:creationId xmlns:p14="http://schemas.microsoft.com/office/powerpoint/2010/main" val="3799606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Broomfield Journey – </a:t>
            </a:r>
            <a:br>
              <a:rPr lang="en-US" dirty="0" smtClean="0"/>
            </a:br>
            <a:r>
              <a:rPr lang="en-US" dirty="0" smtClean="0"/>
              <a:t>Let the Negotiations Begin!</a:t>
            </a:r>
            <a:endParaRPr lang="en-US" dirty="0"/>
          </a:p>
        </p:txBody>
      </p:sp>
      <p:sp>
        <p:nvSpPr>
          <p:cNvPr id="3" name="Content Placeholder 2"/>
          <p:cNvSpPr>
            <a:spLocks noGrp="1"/>
          </p:cNvSpPr>
          <p:nvPr>
            <p:ph idx="1"/>
          </p:nvPr>
        </p:nvSpPr>
        <p:spPr>
          <a:xfrm>
            <a:off x="457200" y="1600200"/>
            <a:ext cx="8229600" cy="4709160"/>
          </a:xfrm>
        </p:spPr>
        <p:txBody>
          <a:bodyPr/>
          <a:lstStyle/>
          <a:p>
            <a:r>
              <a:rPr lang="en-US" dirty="0" smtClean="0"/>
              <a:t>After leading council through developing &amp; implementing a compensation philosophy to determine the City &amp; County Manager’s wage, it was time for the negotiation process to begin.</a:t>
            </a:r>
          </a:p>
          <a:p>
            <a:pPr marL="137160" indent="0">
              <a:buNone/>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349" y="3429000"/>
            <a:ext cx="4908290" cy="326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833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Trust &amp; Rapport </a:t>
            </a:r>
            <a:endParaRPr lang="en-US" dirty="0"/>
          </a:p>
        </p:txBody>
      </p:sp>
      <p:sp>
        <p:nvSpPr>
          <p:cNvPr id="3" name="Content Placeholder 2"/>
          <p:cNvSpPr>
            <a:spLocks noGrp="1"/>
          </p:cNvSpPr>
          <p:nvPr>
            <p:ph idx="1"/>
          </p:nvPr>
        </p:nvSpPr>
        <p:spPr>
          <a:xfrm>
            <a:off x="457200" y="1295400"/>
            <a:ext cx="8229600" cy="5013960"/>
          </a:xfrm>
        </p:spPr>
        <p:txBody>
          <a:bodyPr>
            <a:normAutofit/>
          </a:bodyPr>
          <a:lstStyle/>
          <a:p>
            <a:r>
              <a:rPr lang="en-US" dirty="0" smtClean="0"/>
              <a:t>Trust &amp; </a:t>
            </a:r>
            <a:r>
              <a:rPr lang="en-US" dirty="0"/>
              <a:t>building rapport are crucial before contract negotiations between a city council &amp;</a:t>
            </a:r>
            <a:r>
              <a:rPr lang="en-US" dirty="0" smtClean="0"/>
              <a:t> </a:t>
            </a:r>
            <a:r>
              <a:rPr lang="en-US" dirty="0"/>
              <a:t>a </a:t>
            </a:r>
            <a:r>
              <a:rPr lang="en-US" dirty="0" smtClean="0"/>
              <a:t>city manager </a:t>
            </a:r>
            <a:r>
              <a:rPr lang="en-US" dirty="0"/>
              <a:t>for several </a:t>
            </a:r>
            <a:r>
              <a:rPr lang="en-US" dirty="0" smtClean="0"/>
              <a:t>reasons.</a:t>
            </a:r>
          </a:p>
          <a:p>
            <a:pPr marL="585216" lvl="1" indent="0">
              <a:buNone/>
            </a:pPr>
            <a:endParaRPr lang="en-US" dirty="0" smtClean="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5640649"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3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 Overview</a:t>
            </a:r>
            <a:endParaRPr lang="en-US" dirty="0"/>
          </a:p>
        </p:txBody>
      </p:sp>
      <p:sp>
        <p:nvSpPr>
          <p:cNvPr id="3" name="Content Placeholder 2"/>
          <p:cNvSpPr>
            <a:spLocks noGrp="1"/>
          </p:cNvSpPr>
          <p:nvPr>
            <p:ph idx="1"/>
          </p:nvPr>
        </p:nvSpPr>
        <p:spPr/>
        <p:txBody>
          <a:bodyPr>
            <a:normAutofit/>
          </a:bodyPr>
          <a:lstStyle/>
          <a:p>
            <a:r>
              <a:rPr lang="en-US" sz="3200" dirty="0" smtClean="0"/>
              <a:t>This two part course will share the City &amp; County of Broomfield’s journey in collaborative contract negotiations while providing key concepts, strategies &amp; best practices to enhance the negotiation skills of city </a:t>
            </a:r>
            <a:r>
              <a:rPr lang="en-US" sz="3200" dirty="0"/>
              <a:t>m</a:t>
            </a:r>
            <a:r>
              <a:rPr lang="en-US" sz="3200" dirty="0" smtClean="0"/>
              <a:t>anagers &amp; human resources directors.</a:t>
            </a:r>
          </a:p>
        </p:txBody>
      </p:sp>
    </p:spTree>
    <p:extLst>
      <p:ext uri="{BB962C8B-B14F-4D97-AF65-F5344CB8AC3E}">
        <p14:creationId xmlns:p14="http://schemas.microsoft.com/office/powerpoint/2010/main" val="1176976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Establishing Mutual </a:t>
            </a:r>
            <a:r>
              <a:rPr lang="en-US" dirty="0" smtClean="0"/>
              <a:t>Understanding</a:t>
            </a:r>
            <a:endParaRPr lang="en-US" dirty="0"/>
          </a:p>
        </p:txBody>
      </p:sp>
      <p:sp>
        <p:nvSpPr>
          <p:cNvPr id="3" name="Content Placeholder 2"/>
          <p:cNvSpPr>
            <a:spLocks noGrp="1"/>
          </p:cNvSpPr>
          <p:nvPr>
            <p:ph idx="1"/>
          </p:nvPr>
        </p:nvSpPr>
        <p:spPr>
          <a:xfrm>
            <a:off x="457200" y="1447800"/>
            <a:ext cx="8229600" cy="4861560"/>
          </a:xfrm>
        </p:spPr>
        <p:txBody>
          <a:bodyPr/>
          <a:lstStyle/>
          <a:p>
            <a:r>
              <a:rPr lang="en-US" dirty="0" smtClean="0"/>
              <a:t>Building </a:t>
            </a:r>
            <a:r>
              <a:rPr lang="en-US" dirty="0"/>
              <a:t>trust &amp;</a:t>
            </a:r>
            <a:r>
              <a:rPr lang="en-US" dirty="0" smtClean="0"/>
              <a:t> </a:t>
            </a:r>
            <a:r>
              <a:rPr lang="en-US" dirty="0"/>
              <a:t>rapport allows both parties to establish a mutual understanding of each other's perspectives, </a:t>
            </a:r>
            <a:r>
              <a:rPr lang="en-US" dirty="0" smtClean="0"/>
              <a:t>priorities</a:t>
            </a:r>
            <a:r>
              <a:rPr lang="en-US" dirty="0"/>
              <a:t> </a:t>
            </a:r>
            <a:r>
              <a:rPr lang="en-US" dirty="0" smtClean="0"/>
              <a:t>&amp; concerns.</a:t>
            </a:r>
          </a:p>
          <a:p>
            <a:r>
              <a:rPr lang="en-US" dirty="0" smtClean="0"/>
              <a:t>This </a:t>
            </a:r>
            <a:r>
              <a:rPr lang="en-US" dirty="0"/>
              <a:t>understanding forms the foundation for constructive dialogue &amp;</a:t>
            </a:r>
            <a:r>
              <a:rPr lang="en-US" dirty="0" smtClean="0"/>
              <a:t> negotiation.</a:t>
            </a:r>
          </a:p>
          <a:p>
            <a:pPr marL="137160" indent="0">
              <a:buNone/>
            </a:pP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358" y="38862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848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a:t>
            </a:r>
            <a:r>
              <a:rPr lang="en-US" dirty="0" smtClean="0"/>
              <a:t>Communication</a:t>
            </a:r>
            <a:endParaRPr lang="en-US" dirty="0"/>
          </a:p>
        </p:txBody>
      </p:sp>
      <p:sp>
        <p:nvSpPr>
          <p:cNvPr id="3" name="Content Placeholder 2"/>
          <p:cNvSpPr>
            <a:spLocks noGrp="1"/>
          </p:cNvSpPr>
          <p:nvPr>
            <p:ph idx="1"/>
          </p:nvPr>
        </p:nvSpPr>
        <p:spPr>
          <a:xfrm>
            <a:off x="457200" y="1219200"/>
            <a:ext cx="8229600" cy="5090160"/>
          </a:xfrm>
        </p:spPr>
        <p:txBody>
          <a:bodyPr/>
          <a:lstStyle/>
          <a:p>
            <a:r>
              <a:rPr lang="en-US" dirty="0" smtClean="0"/>
              <a:t>Trust </a:t>
            </a:r>
            <a:r>
              <a:rPr lang="en-US" dirty="0"/>
              <a:t>fosters open &amp;</a:t>
            </a:r>
            <a:r>
              <a:rPr lang="en-US" dirty="0" smtClean="0"/>
              <a:t> </a:t>
            </a:r>
            <a:r>
              <a:rPr lang="en-US" dirty="0"/>
              <a:t>transparent communication between </a:t>
            </a:r>
            <a:r>
              <a:rPr lang="en-US" dirty="0" smtClean="0"/>
              <a:t>council </a:t>
            </a:r>
            <a:r>
              <a:rPr lang="en-US" dirty="0"/>
              <a:t>&amp;</a:t>
            </a:r>
            <a:r>
              <a:rPr lang="en-US" dirty="0" smtClean="0"/>
              <a:t> </a:t>
            </a:r>
            <a:r>
              <a:rPr lang="en-US" dirty="0"/>
              <a:t>the city manager. </a:t>
            </a:r>
            <a:endParaRPr lang="en-US" dirty="0" smtClean="0"/>
          </a:p>
          <a:p>
            <a:r>
              <a:rPr lang="en-US" dirty="0" smtClean="0"/>
              <a:t>Effective </a:t>
            </a:r>
            <a:r>
              <a:rPr lang="en-US" dirty="0"/>
              <a:t>communication helps clarify expectations, address potential </a:t>
            </a:r>
            <a:r>
              <a:rPr lang="en-US" dirty="0" smtClean="0"/>
              <a:t>misunderstandings &amp; </a:t>
            </a:r>
            <a:r>
              <a:rPr lang="en-US" dirty="0"/>
              <a:t>build consensus on key issues before negotiations begin</a:t>
            </a:r>
            <a:r>
              <a:rPr lang="en-US" dirty="0" smtClean="0"/>
              <a:t>.</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4419601"/>
            <a:ext cx="4505324" cy="225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73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Positive </a:t>
            </a:r>
            <a:r>
              <a:rPr lang="en-US" dirty="0" smtClean="0"/>
              <a:t>Environment</a:t>
            </a:r>
            <a:endParaRPr lang="en-US" dirty="0"/>
          </a:p>
        </p:txBody>
      </p:sp>
      <p:sp>
        <p:nvSpPr>
          <p:cNvPr id="3" name="Content Placeholder 2"/>
          <p:cNvSpPr>
            <a:spLocks noGrp="1"/>
          </p:cNvSpPr>
          <p:nvPr>
            <p:ph idx="1"/>
          </p:nvPr>
        </p:nvSpPr>
        <p:spPr>
          <a:xfrm>
            <a:off x="457200" y="1295400"/>
            <a:ext cx="8229600" cy="5013960"/>
          </a:xfrm>
        </p:spPr>
        <p:txBody>
          <a:bodyPr/>
          <a:lstStyle/>
          <a:p>
            <a:r>
              <a:rPr lang="en-US" dirty="0" smtClean="0"/>
              <a:t>Trust &amp; rapport </a:t>
            </a:r>
            <a:r>
              <a:rPr lang="en-US" dirty="0"/>
              <a:t>create a positive &amp;</a:t>
            </a:r>
            <a:r>
              <a:rPr lang="en-US" dirty="0" smtClean="0"/>
              <a:t> </a:t>
            </a:r>
            <a:r>
              <a:rPr lang="en-US" dirty="0"/>
              <a:t>collaborative negotiation environment. </a:t>
            </a:r>
            <a:endParaRPr lang="en-US" dirty="0" smtClean="0"/>
          </a:p>
          <a:p>
            <a:r>
              <a:rPr lang="en-US" dirty="0" smtClean="0"/>
              <a:t>When </a:t>
            </a:r>
            <a:r>
              <a:rPr lang="en-US" dirty="0"/>
              <a:t>parties trust each other &amp;</a:t>
            </a:r>
            <a:r>
              <a:rPr lang="en-US" dirty="0" smtClean="0"/>
              <a:t> </a:t>
            </a:r>
            <a:r>
              <a:rPr lang="en-US" dirty="0"/>
              <a:t>feel respected, they are more likely to approach negotiations with goodwill &amp;</a:t>
            </a:r>
            <a:r>
              <a:rPr lang="en-US" dirty="0" smtClean="0"/>
              <a:t> </a:t>
            </a:r>
            <a:r>
              <a:rPr lang="en-US" dirty="0"/>
              <a:t>a willingness to find mutually beneficial solutions</a:t>
            </a:r>
            <a:r>
              <a:rPr lang="en-US" dirty="0" smtClean="0"/>
              <a:t>.</a:t>
            </a:r>
          </a:p>
          <a:p>
            <a:pPr marL="137160" indent="0">
              <a:buNone/>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038600"/>
            <a:ext cx="400778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358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Facilitating Compromise &amp;</a:t>
            </a:r>
            <a:r>
              <a:rPr lang="en-US" dirty="0" smtClean="0"/>
              <a:t> Agreement</a:t>
            </a:r>
            <a:endParaRPr lang="en-US" dirty="0"/>
          </a:p>
        </p:txBody>
      </p:sp>
      <p:sp>
        <p:nvSpPr>
          <p:cNvPr id="3" name="Content Placeholder 2"/>
          <p:cNvSpPr>
            <a:spLocks noGrp="1"/>
          </p:cNvSpPr>
          <p:nvPr>
            <p:ph idx="1"/>
          </p:nvPr>
        </p:nvSpPr>
        <p:spPr>
          <a:xfrm>
            <a:off x="457200" y="1524000"/>
            <a:ext cx="8229600" cy="4785360"/>
          </a:xfrm>
        </p:spPr>
        <p:txBody>
          <a:bodyPr/>
          <a:lstStyle/>
          <a:p>
            <a:r>
              <a:rPr lang="en-US" dirty="0" smtClean="0"/>
              <a:t>Trusting </a:t>
            </a:r>
            <a:r>
              <a:rPr lang="en-US" dirty="0"/>
              <a:t>relationships make it easier for both parties to find common ground &amp;</a:t>
            </a:r>
            <a:r>
              <a:rPr lang="en-US" dirty="0" smtClean="0"/>
              <a:t> </a:t>
            </a:r>
            <a:r>
              <a:rPr lang="en-US" dirty="0"/>
              <a:t>reach agreements during negotiations. </a:t>
            </a:r>
            <a:endParaRPr lang="en-US" dirty="0" smtClean="0"/>
          </a:p>
          <a:p>
            <a:r>
              <a:rPr lang="en-US" dirty="0" smtClean="0"/>
              <a:t>Trust </a:t>
            </a:r>
            <a:r>
              <a:rPr lang="en-US" dirty="0"/>
              <a:t>enables parties to explore creative solutions, consider different </a:t>
            </a:r>
            <a:r>
              <a:rPr lang="en-US" dirty="0" smtClean="0"/>
              <a:t>perspectives</a:t>
            </a:r>
            <a:r>
              <a:rPr lang="en-US" dirty="0"/>
              <a:t> </a:t>
            </a:r>
            <a:r>
              <a:rPr lang="en-US" dirty="0" smtClean="0"/>
              <a:t>&amp; </a:t>
            </a:r>
            <a:r>
              <a:rPr lang="en-US" dirty="0"/>
              <a:t>make compromises without fear of exploitation or betrayal</a:t>
            </a:r>
            <a:r>
              <a:rPr lang="en-US" dirty="0" smtClean="0"/>
              <a:t>.</a:t>
            </a:r>
          </a:p>
          <a:p>
            <a:pPr marL="137160" indent="0">
              <a:buNone/>
            </a:pPr>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9900" y="4267200"/>
            <a:ext cx="3543300" cy="236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758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Minimizing </a:t>
            </a:r>
            <a:r>
              <a:rPr lang="en-US" dirty="0" smtClean="0"/>
              <a:t>Conflict</a:t>
            </a:r>
            <a:endParaRPr lang="en-US" dirty="0"/>
          </a:p>
        </p:txBody>
      </p:sp>
      <p:sp>
        <p:nvSpPr>
          <p:cNvPr id="3" name="Content Placeholder 2"/>
          <p:cNvSpPr>
            <a:spLocks noGrp="1"/>
          </p:cNvSpPr>
          <p:nvPr>
            <p:ph idx="1"/>
          </p:nvPr>
        </p:nvSpPr>
        <p:spPr>
          <a:xfrm>
            <a:off x="457200" y="1295400"/>
            <a:ext cx="8229600" cy="5013960"/>
          </a:xfrm>
        </p:spPr>
        <p:txBody>
          <a:bodyPr/>
          <a:lstStyle/>
          <a:p>
            <a:r>
              <a:rPr lang="en-US" dirty="0" smtClean="0"/>
              <a:t>Building </a:t>
            </a:r>
            <a:r>
              <a:rPr lang="en-US" dirty="0"/>
              <a:t>trust &amp;</a:t>
            </a:r>
            <a:r>
              <a:rPr lang="en-US" dirty="0" smtClean="0"/>
              <a:t> </a:t>
            </a:r>
            <a:r>
              <a:rPr lang="en-US" dirty="0"/>
              <a:t>rapport can help prevent conflicts or breakdowns in </a:t>
            </a:r>
            <a:r>
              <a:rPr lang="en-US" dirty="0" smtClean="0"/>
              <a:t>negotiations.</a:t>
            </a:r>
          </a:p>
          <a:p>
            <a:r>
              <a:rPr lang="en-US" dirty="0" smtClean="0"/>
              <a:t>Trusting </a:t>
            </a:r>
            <a:r>
              <a:rPr lang="en-US" dirty="0"/>
              <a:t>relationships reduce the likelihood of misunderstandings, miscommunications, or adversarial behavior that can derail negotiations</a:t>
            </a:r>
            <a:r>
              <a:rPr lang="en-US" dirty="0" smtClean="0"/>
              <a:t>.</a:t>
            </a:r>
          </a:p>
          <a:p>
            <a:pPr marL="137160" indent="0">
              <a:buNone/>
            </a:pP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61108"/>
            <a:ext cx="492565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859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Promoting Long-Term </a:t>
            </a:r>
            <a:r>
              <a:rPr lang="en-US" dirty="0" smtClean="0"/>
              <a:t>Collaboration</a:t>
            </a:r>
            <a:endParaRPr lang="en-US" dirty="0"/>
          </a:p>
        </p:txBody>
      </p:sp>
      <p:sp>
        <p:nvSpPr>
          <p:cNvPr id="3" name="Content Placeholder 2"/>
          <p:cNvSpPr>
            <a:spLocks noGrp="1"/>
          </p:cNvSpPr>
          <p:nvPr>
            <p:ph idx="1"/>
          </p:nvPr>
        </p:nvSpPr>
        <p:spPr>
          <a:xfrm>
            <a:off x="457200" y="1524000"/>
            <a:ext cx="8229600" cy="4785360"/>
          </a:xfrm>
        </p:spPr>
        <p:txBody>
          <a:bodyPr/>
          <a:lstStyle/>
          <a:p>
            <a:r>
              <a:rPr lang="en-US" dirty="0" smtClean="0"/>
              <a:t>Trust &amp; </a:t>
            </a:r>
            <a:r>
              <a:rPr lang="en-US" dirty="0"/>
              <a:t>rapport lay the groundwork for long-term collaboration between </a:t>
            </a:r>
            <a:r>
              <a:rPr lang="en-US" dirty="0" smtClean="0"/>
              <a:t>council &amp; the </a:t>
            </a:r>
            <a:r>
              <a:rPr lang="en-US" dirty="0"/>
              <a:t>city manager beyond the negotiation process. </a:t>
            </a:r>
            <a:endParaRPr lang="en-US" dirty="0" smtClean="0"/>
          </a:p>
          <a:p>
            <a:r>
              <a:rPr lang="en-US" dirty="0" smtClean="0"/>
              <a:t>Strong </a:t>
            </a:r>
            <a:r>
              <a:rPr lang="en-US" dirty="0"/>
              <a:t>relationships built on trust enable ongoing cooperation, </a:t>
            </a:r>
            <a:r>
              <a:rPr lang="en-US" dirty="0" smtClean="0"/>
              <a:t>problem-solving</a:t>
            </a:r>
            <a:r>
              <a:rPr lang="en-US" dirty="0"/>
              <a:t> </a:t>
            </a:r>
            <a:r>
              <a:rPr lang="en-US" dirty="0" smtClean="0"/>
              <a:t>&amp;  </a:t>
            </a:r>
            <a:r>
              <a:rPr lang="en-US" dirty="0"/>
              <a:t>decision-making in the governance of the city</a:t>
            </a:r>
            <a:r>
              <a:rPr lang="en-US" dirty="0" smtClean="0"/>
              <a:t>.</a:t>
            </a:r>
          </a:p>
          <a:p>
            <a:pPr marL="137160" indent="0">
              <a:buNone/>
            </a:pPr>
            <a:endParaRPr lang="en-US"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267200"/>
            <a:ext cx="361234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37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Worth the Investment </a:t>
            </a:r>
            <a:endParaRPr lang="en-US" dirty="0"/>
          </a:p>
        </p:txBody>
      </p:sp>
      <p:sp>
        <p:nvSpPr>
          <p:cNvPr id="3" name="Content Placeholder 2"/>
          <p:cNvSpPr>
            <a:spLocks noGrp="1"/>
          </p:cNvSpPr>
          <p:nvPr>
            <p:ph idx="1"/>
          </p:nvPr>
        </p:nvSpPr>
        <p:spPr>
          <a:xfrm>
            <a:off x="457200" y="1371600"/>
            <a:ext cx="8229600" cy="4937760"/>
          </a:xfrm>
        </p:spPr>
        <p:txBody>
          <a:bodyPr>
            <a:normAutofit/>
          </a:bodyPr>
          <a:lstStyle/>
          <a:p>
            <a:r>
              <a:rPr lang="en-US" dirty="0" smtClean="0"/>
              <a:t>Investing </a:t>
            </a:r>
            <a:r>
              <a:rPr lang="en-US" dirty="0"/>
              <a:t>time &amp;</a:t>
            </a:r>
            <a:r>
              <a:rPr lang="en-US" dirty="0" smtClean="0"/>
              <a:t> </a:t>
            </a:r>
            <a:r>
              <a:rPr lang="en-US" dirty="0"/>
              <a:t>effort in building these relationships </a:t>
            </a:r>
            <a:r>
              <a:rPr lang="en-US" dirty="0" smtClean="0"/>
              <a:t>with council before </a:t>
            </a:r>
            <a:r>
              <a:rPr lang="en-US" dirty="0"/>
              <a:t>negotiations begin can significantly enhance the negotiation process &amp;</a:t>
            </a:r>
            <a:r>
              <a:rPr lang="en-US" dirty="0" smtClean="0"/>
              <a:t> </a:t>
            </a:r>
            <a:r>
              <a:rPr lang="en-US" dirty="0"/>
              <a:t>contribute to the overall success of municipal </a:t>
            </a:r>
            <a:r>
              <a:rPr lang="en-US" dirty="0" smtClean="0"/>
              <a:t>governance.</a:t>
            </a:r>
          </a:p>
          <a:p>
            <a:pPr marL="137160" indent="0">
              <a:buNone/>
            </a:pPr>
            <a:endParaRPr lang="en-US" dirty="0" smtClean="0"/>
          </a:p>
          <a:p>
            <a:pPr marL="137160" indent="0">
              <a:buNone/>
            </a:pP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81400"/>
            <a:ext cx="4566014"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461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Your Research</a:t>
            </a:r>
            <a:endParaRPr lang="en-US" dirty="0"/>
          </a:p>
        </p:txBody>
      </p:sp>
      <p:sp>
        <p:nvSpPr>
          <p:cNvPr id="3" name="Content Placeholder 2"/>
          <p:cNvSpPr>
            <a:spLocks noGrp="1"/>
          </p:cNvSpPr>
          <p:nvPr>
            <p:ph idx="1"/>
          </p:nvPr>
        </p:nvSpPr>
        <p:spPr>
          <a:xfrm>
            <a:off x="457200" y="1295400"/>
            <a:ext cx="8229600" cy="5013960"/>
          </a:xfrm>
        </p:spPr>
        <p:txBody>
          <a:bodyPr/>
          <a:lstStyle/>
          <a:p>
            <a:r>
              <a:rPr lang="en-US" dirty="0" smtClean="0"/>
              <a:t>Conducting </a:t>
            </a:r>
            <a:r>
              <a:rPr lang="en-US" dirty="0"/>
              <a:t>thorough research before compensation negotiations equips you with the knowledge, </a:t>
            </a:r>
            <a:r>
              <a:rPr lang="en-US" dirty="0" smtClean="0"/>
              <a:t>insight</a:t>
            </a:r>
            <a:r>
              <a:rPr lang="en-US" dirty="0"/>
              <a:t> </a:t>
            </a:r>
            <a:r>
              <a:rPr lang="en-US" dirty="0" smtClean="0"/>
              <a:t>&amp; </a:t>
            </a:r>
            <a:r>
              <a:rPr lang="en-US" dirty="0"/>
              <a:t>confidence needed to advocate effectively for your interests </a:t>
            </a:r>
            <a:r>
              <a:rPr lang="en-US" dirty="0" smtClean="0"/>
              <a:t>&amp; secure </a:t>
            </a:r>
            <a:r>
              <a:rPr lang="en-US" dirty="0"/>
              <a:t>a fair &amp;</a:t>
            </a:r>
            <a:r>
              <a:rPr lang="en-US" dirty="0" smtClean="0"/>
              <a:t> </a:t>
            </a:r>
            <a:r>
              <a:rPr lang="en-US" dirty="0"/>
              <a:t>competitive </a:t>
            </a:r>
            <a:r>
              <a:rPr lang="en-US" dirty="0" smtClean="0"/>
              <a:t>compensation package.</a:t>
            </a:r>
          </a:p>
          <a:p>
            <a:pPr marL="137160" indent="0">
              <a:buNone/>
            </a:pPr>
            <a:endParaRPr lang="en-US" dirty="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334" y="3548558"/>
            <a:ext cx="4744189" cy="315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6230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 </a:t>
            </a:r>
            <a:r>
              <a:rPr lang="en-US" dirty="0" smtClean="0"/>
              <a:t>Worth</a:t>
            </a:r>
            <a:endParaRPr lang="en-US" dirty="0"/>
          </a:p>
        </p:txBody>
      </p:sp>
      <p:sp>
        <p:nvSpPr>
          <p:cNvPr id="3" name="Content Placeholder 2"/>
          <p:cNvSpPr>
            <a:spLocks noGrp="1"/>
          </p:cNvSpPr>
          <p:nvPr>
            <p:ph idx="1"/>
          </p:nvPr>
        </p:nvSpPr>
        <p:spPr>
          <a:xfrm>
            <a:off x="457200" y="1219200"/>
            <a:ext cx="8229600" cy="5090160"/>
          </a:xfrm>
        </p:spPr>
        <p:txBody>
          <a:bodyPr/>
          <a:lstStyle/>
          <a:p>
            <a:r>
              <a:rPr lang="en-US" dirty="0" smtClean="0"/>
              <a:t>Research </a:t>
            </a:r>
            <a:r>
              <a:rPr lang="en-US" dirty="0"/>
              <a:t>helps you understand the market value of your skills, </a:t>
            </a:r>
            <a:r>
              <a:rPr lang="en-US" dirty="0" smtClean="0"/>
              <a:t>experience</a:t>
            </a:r>
            <a:r>
              <a:rPr lang="en-US" dirty="0"/>
              <a:t> </a:t>
            </a:r>
            <a:r>
              <a:rPr lang="en-US" dirty="0" smtClean="0"/>
              <a:t>&amp; </a:t>
            </a:r>
            <a:r>
              <a:rPr lang="en-US" dirty="0"/>
              <a:t>qualifications in your industry and </a:t>
            </a:r>
            <a:r>
              <a:rPr lang="en-US" dirty="0" smtClean="0"/>
              <a:t>location.</a:t>
            </a:r>
          </a:p>
          <a:p>
            <a:r>
              <a:rPr lang="en-US" dirty="0" smtClean="0"/>
              <a:t>Knowing </a:t>
            </a:r>
            <a:r>
              <a:rPr lang="en-US" dirty="0"/>
              <a:t>your worth empowers you to negotiate for fair &amp;</a:t>
            </a:r>
            <a:r>
              <a:rPr lang="en-US" dirty="0" smtClean="0"/>
              <a:t> </a:t>
            </a:r>
            <a:r>
              <a:rPr lang="en-US" dirty="0"/>
              <a:t>competitive compensation that aligns with industry </a:t>
            </a:r>
            <a:r>
              <a:rPr lang="en-US" dirty="0" smtClean="0"/>
              <a:t>standards.</a:t>
            </a:r>
          </a:p>
          <a:p>
            <a:pPr marL="137160" indent="0">
              <a:buNone/>
            </a:pPr>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962400"/>
            <a:ext cx="3858081" cy="268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33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Realistic </a:t>
            </a:r>
            <a:r>
              <a:rPr lang="en-US" dirty="0" smtClean="0"/>
              <a:t>Expectations</a:t>
            </a:r>
            <a:endParaRPr lang="en-US" dirty="0"/>
          </a:p>
        </p:txBody>
      </p:sp>
      <p:sp>
        <p:nvSpPr>
          <p:cNvPr id="3" name="Content Placeholder 2"/>
          <p:cNvSpPr>
            <a:spLocks noGrp="1"/>
          </p:cNvSpPr>
          <p:nvPr>
            <p:ph idx="1"/>
          </p:nvPr>
        </p:nvSpPr>
        <p:spPr>
          <a:xfrm>
            <a:off x="457200" y="1295400"/>
            <a:ext cx="8229600" cy="5013960"/>
          </a:xfrm>
        </p:spPr>
        <p:txBody>
          <a:bodyPr/>
          <a:lstStyle/>
          <a:p>
            <a:r>
              <a:rPr lang="en-US" dirty="0" smtClean="0"/>
              <a:t>Researching </a:t>
            </a:r>
            <a:r>
              <a:rPr lang="en-US" dirty="0"/>
              <a:t>typical salary ranges &amp;</a:t>
            </a:r>
            <a:r>
              <a:rPr lang="en-US" dirty="0" smtClean="0"/>
              <a:t> </a:t>
            </a:r>
            <a:r>
              <a:rPr lang="en-US" dirty="0"/>
              <a:t>compensation packages for similar roles allows you to set realistic expectations for what you can reasonably negotiate. </a:t>
            </a:r>
            <a:endParaRPr lang="en-US" dirty="0" smtClean="0"/>
          </a:p>
          <a:p>
            <a:r>
              <a:rPr lang="en-US" dirty="0" smtClean="0"/>
              <a:t>It </a:t>
            </a:r>
            <a:r>
              <a:rPr lang="en-US" dirty="0"/>
              <a:t>helps you avoid asking for too much or accepting too little compared to what is typical for your </a:t>
            </a:r>
            <a:r>
              <a:rPr lang="en-US" dirty="0" smtClean="0"/>
              <a:t>position.</a:t>
            </a:r>
          </a:p>
          <a:p>
            <a:pPr marL="137160" indent="0">
              <a:buNone/>
            </a:pPr>
            <a:endParaRPr lang="en-US" dirty="0" smtClean="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80322"/>
            <a:ext cx="3581400" cy="260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509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 Objectives</a:t>
            </a:r>
            <a:endParaRPr lang="en-US" dirty="0"/>
          </a:p>
        </p:txBody>
      </p:sp>
      <p:sp>
        <p:nvSpPr>
          <p:cNvPr id="3" name="Content Placeholder 2"/>
          <p:cNvSpPr>
            <a:spLocks noGrp="1"/>
          </p:cNvSpPr>
          <p:nvPr>
            <p:ph idx="1"/>
          </p:nvPr>
        </p:nvSpPr>
        <p:spPr>
          <a:xfrm>
            <a:off x="457200" y="1295400"/>
            <a:ext cx="8229600" cy="5410200"/>
          </a:xfrm>
        </p:spPr>
        <p:txBody>
          <a:bodyPr>
            <a:normAutofit/>
          </a:bodyPr>
          <a:lstStyle/>
          <a:p>
            <a:r>
              <a:rPr lang="en-US" dirty="0" smtClean="0"/>
              <a:t>At the end of our session, you will walk away with the following:</a:t>
            </a:r>
          </a:p>
          <a:p>
            <a:pPr lvl="1"/>
            <a:r>
              <a:rPr lang="en-US" dirty="0" smtClean="0"/>
              <a:t>An understanding of gender pay gaps &amp; unconscious bias</a:t>
            </a:r>
          </a:p>
          <a:p>
            <a:pPr lvl="1"/>
            <a:r>
              <a:rPr lang="en-US" dirty="0" smtClean="0"/>
              <a:t>Guidelines for  developing a compensation philosophy for your council </a:t>
            </a:r>
            <a:r>
              <a:rPr lang="en-US" dirty="0"/>
              <a:t>a</a:t>
            </a:r>
            <a:r>
              <a:rPr lang="en-US" dirty="0" smtClean="0"/>
              <a:t>ppointees &amp; employees</a:t>
            </a:r>
          </a:p>
          <a:p>
            <a:pPr lvl="1"/>
            <a:r>
              <a:rPr lang="en-US" dirty="0"/>
              <a:t>K</a:t>
            </a:r>
            <a:r>
              <a:rPr lang="en-US" dirty="0" smtClean="0"/>
              <a:t>ey clauses to consider for your employment contract</a:t>
            </a:r>
          </a:p>
          <a:p>
            <a:pPr lvl="1"/>
            <a:r>
              <a:rPr lang="en-US" dirty="0"/>
              <a:t>A</a:t>
            </a:r>
            <a:r>
              <a:rPr lang="en-US" dirty="0" smtClean="0"/>
              <a:t>bility to identify &amp; address the interests of both parties in contract negotiations</a:t>
            </a:r>
          </a:p>
          <a:p>
            <a:pPr lvl="1"/>
            <a:r>
              <a:rPr lang="en-US" dirty="0" smtClean="0"/>
              <a:t>Tools to develop collaboration, trust &amp; rapport in negotiations</a:t>
            </a:r>
          </a:p>
          <a:p>
            <a:pPr lvl="1"/>
            <a:endParaRPr lang="en-US" dirty="0" smtClean="0"/>
          </a:p>
          <a:p>
            <a:pPr marL="585216" lvl="1" indent="0">
              <a:buNone/>
            </a:pPr>
            <a:endParaRPr lang="en-US" dirty="0" smtClean="0"/>
          </a:p>
        </p:txBody>
      </p:sp>
    </p:spTree>
    <p:extLst>
      <p:ext uri="{BB962C8B-B14F-4D97-AF65-F5344CB8AC3E}">
        <p14:creationId xmlns:p14="http://schemas.microsoft.com/office/powerpoint/2010/main" val="2500359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Negotiable </a:t>
            </a:r>
            <a:r>
              <a:rPr lang="en-US" dirty="0" smtClean="0"/>
              <a:t>Factors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Researching </a:t>
            </a:r>
            <a:r>
              <a:rPr lang="en-US" dirty="0"/>
              <a:t>compensation practices and trends helps you identify which components of compensation are negotiable, such as base salary, bonuses, benefits, or </a:t>
            </a:r>
            <a:r>
              <a:rPr lang="en-US" dirty="0" smtClean="0"/>
              <a:t>equity.</a:t>
            </a:r>
          </a:p>
          <a:p>
            <a:r>
              <a:rPr lang="en-US" dirty="0" smtClean="0"/>
              <a:t>Understanding </a:t>
            </a:r>
            <a:r>
              <a:rPr lang="en-US" dirty="0"/>
              <a:t>what can be negotiated allows you to tailor your negotiation strategy to focus on the most relevant areas</a:t>
            </a:r>
            <a:r>
              <a:rPr lang="en-US" dirty="0" smtClean="0"/>
              <a:t>.</a:t>
            </a:r>
          </a:p>
          <a:p>
            <a:r>
              <a:rPr lang="en-US" dirty="0" smtClean="0"/>
              <a:t>If they can’t meet your expectations for base wages, negotiate elsewhere.</a:t>
            </a:r>
            <a:endParaRPr lang="en-US" dirty="0"/>
          </a:p>
        </p:txBody>
      </p:sp>
    </p:spTree>
    <p:extLst>
      <p:ext uri="{BB962C8B-B14F-4D97-AF65-F5344CB8AC3E}">
        <p14:creationId xmlns:p14="http://schemas.microsoft.com/office/powerpoint/2010/main" val="2501491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Your </a:t>
            </a:r>
            <a:r>
              <a:rPr lang="en-US" dirty="0" smtClean="0"/>
              <a:t>Arguments</a:t>
            </a:r>
            <a:endParaRPr lang="en-US" dirty="0"/>
          </a:p>
        </p:txBody>
      </p:sp>
      <p:sp>
        <p:nvSpPr>
          <p:cNvPr id="3" name="Content Placeholder 2"/>
          <p:cNvSpPr>
            <a:spLocks noGrp="1"/>
          </p:cNvSpPr>
          <p:nvPr>
            <p:ph idx="1"/>
          </p:nvPr>
        </p:nvSpPr>
        <p:spPr>
          <a:xfrm>
            <a:off x="457200" y="1219200"/>
            <a:ext cx="8229600" cy="5090160"/>
          </a:xfrm>
        </p:spPr>
        <p:txBody>
          <a:bodyPr/>
          <a:lstStyle/>
          <a:p>
            <a:r>
              <a:rPr lang="en-US" dirty="0" smtClean="0"/>
              <a:t>Research </a:t>
            </a:r>
            <a:r>
              <a:rPr lang="en-US" dirty="0"/>
              <a:t>provides data &amp;</a:t>
            </a:r>
            <a:r>
              <a:rPr lang="en-US" dirty="0" smtClean="0"/>
              <a:t> </a:t>
            </a:r>
            <a:r>
              <a:rPr lang="en-US" dirty="0"/>
              <a:t>evidence to support your negotiation arguments. </a:t>
            </a:r>
            <a:endParaRPr lang="en-US" dirty="0" smtClean="0"/>
          </a:p>
          <a:p>
            <a:r>
              <a:rPr lang="en-US" dirty="0" smtClean="0"/>
              <a:t>Whether </a:t>
            </a:r>
            <a:r>
              <a:rPr lang="en-US" dirty="0"/>
              <a:t>citing industry benchmarks, comparable salaries, or market trends, having facts &amp;</a:t>
            </a:r>
            <a:r>
              <a:rPr lang="en-US" dirty="0" smtClean="0"/>
              <a:t> </a:t>
            </a:r>
            <a:r>
              <a:rPr lang="en-US" dirty="0"/>
              <a:t>figures strengthens your position </a:t>
            </a:r>
            <a:r>
              <a:rPr lang="en-US" dirty="0" smtClean="0"/>
              <a:t>&amp; increases </a:t>
            </a:r>
            <a:r>
              <a:rPr lang="en-US" dirty="0"/>
              <a:t>your credibility during negotiations</a:t>
            </a:r>
            <a:r>
              <a:rPr lang="en-US" dirty="0" smtClean="0"/>
              <a:t>.</a:t>
            </a:r>
          </a:p>
          <a:p>
            <a:pPr marL="137160" indent="0">
              <a:buNone/>
            </a:pPr>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923655"/>
            <a:ext cx="4295026" cy="285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708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Anticipate </a:t>
            </a:r>
            <a:r>
              <a:rPr lang="en-US" dirty="0" smtClean="0"/>
              <a:t>Counterarguments</a:t>
            </a:r>
            <a:endParaRPr lang="en-US" dirty="0"/>
          </a:p>
        </p:txBody>
      </p:sp>
      <p:sp>
        <p:nvSpPr>
          <p:cNvPr id="3" name="Content Placeholder 2"/>
          <p:cNvSpPr>
            <a:spLocks noGrp="1"/>
          </p:cNvSpPr>
          <p:nvPr>
            <p:ph idx="1"/>
          </p:nvPr>
        </p:nvSpPr>
        <p:spPr>
          <a:xfrm>
            <a:off x="457200" y="1219200"/>
            <a:ext cx="8229600" cy="5090160"/>
          </a:xfrm>
        </p:spPr>
        <p:txBody>
          <a:bodyPr/>
          <a:lstStyle/>
          <a:p>
            <a:r>
              <a:rPr lang="en-US" dirty="0" smtClean="0"/>
              <a:t>Understanding </a:t>
            </a:r>
            <a:r>
              <a:rPr lang="en-US" dirty="0"/>
              <a:t>the </a:t>
            </a:r>
            <a:r>
              <a:rPr lang="en-US" dirty="0" smtClean="0"/>
              <a:t>organization's </a:t>
            </a:r>
            <a:r>
              <a:rPr lang="en-US" dirty="0"/>
              <a:t>financial situation, </a:t>
            </a:r>
            <a:r>
              <a:rPr lang="en-US" dirty="0" smtClean="0"/>
              <a:t>politics, industry trends &amp; organizational </a:t>
            </a:r>
            <a:r>
              <a:rPr lang="en-US" dirty="0"/>
              <a:t>priorities helps you anticipate potential counterarguments or objections from the employer during negotiations. </a:t>
            </a:r>
            <a:endParaRPr lang="en-US" dirty="0" smtClean="0"/>
          </a:p>
          <a:p>
            <a:r>
              <a:rPr lang="en-US" dirty="0" smtClean="0"/>
              <a:t>Being </a:t>
            </a:r>
            <a:r>
              <a:rPr lang="en-US" dirty="0"/>
              <a:t>prepared to address these concerns strengthens your negotiation position</a:t>
            </a:r>
            <a:r>
              <a:rPr lang="en-US" dirty="0" smtClean="0"/>
              <a:t>.</a:t>
            </a:r>
          </a:p>
          <a:p>
            <a:pPr marL="137160" indent="0">
              <a:buNone/>
            </a:pPr>
            <a:endParaRPr lang="en-US" dirty="0"/>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93"/>
          <a:stretch/>
        </p:blipFill>
        <p:spPr bwMode="auto">
          <a:xfrm>
            <a:off x="3352800" y="4403671"/>
            <a:ext cx="2481020" cy="229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2708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Maximize </a:t>
            </a:r>
            <a:r>
              <a:rPr lang="en-US" dirty="0" smtClean="0"/>
              <a:t>Value</a:t>
            </a:r>
            <a:endParaRPr lang="en-US" dirty="0"/>
          </a:p>
        </p:txBody>
      </p:sp>
      <p:sp>
        <p:nvSpPr>
          <p:cNvPr id="3" name="Content Placeholder 2"/>
          <p:cNvSpPr>
            <a:spLocks noGrp="1"/>
          </p:cNvSpPr>
          <p:nvPr>
            <p:ph idx="1"/>
          </p:nvPr>
        </p:nvSpPr>
        <p:spPr>
          <a:xfrm>
            <a:off x="457200" y="1524000"/>
            <a:ext cx="8229600" cy="4785360"/>
          </a:xfrm>
        </p:spPr>
        <p:txBody>
          <a:bodyPr/>
          <a:lstStyle/>
          <a:p>
            <a:r>
              <a:rPr lang="en-US" dirty="0" smtClean="0"/>
              <a:t>Researching </a:t>
            </a:r>
            <a:r>
              <a:rPr lang="en-US" dirty="0"/>
              <a:t>compensation options beyond just salary, such as benefits, perks, or professional development opportunities, helps you identify opportunities to maximize the overall value of your compensation package. </a:t>
            </a:r>
            <a:endParaRPr lang="en-US" dirty="0" smtClean="0"/>
          </a:p>
          <a:p>
            <a:r>
              <a:rPr lang="en-US" dirty="0" smtClean="0"/>
              <a:t>It </a:t>
            </a:r>
            <a:r>
              <a:rPr lang="en-US" dirty="0"/>
              <a:t>allows you to negotiate for a comprehensive </a:t>
            </a:r>
            <a:r>
              <a:rPr lang="en-US" dirty="0" smtClean="0"/>
              <a:t>compensation package </a:t>
            </a:r>
            <a:r>
              <a:rPr lang="en-US" dirty="0"/>
              <a:t>that meets your </a:t>
            </a:r>
            <a:r>
              <a:rPr lang="en-US" dirty="0" smtClean="0"/>
              <a:t>individual financial </a:t>
            </a:r>
            <a:r>
              <a:rPr lang="en-US" dirty="0"/>
              <a:t>and professional </a:t>
            </a:r>
            <a:r>
              <a:rPr lang="en-US" dirty="0" smtClean="0"/>
              <a:t>needs.</a:t>
            </a:r>
          </a:p>
          <a:p>
            <a:r>
              <a:rPr lang="en-US" dirty="0" smtClean="0"/>
              <a:t>One size does not fit all!</a:t>
            </a:r>
          </a:p>
          <a:p>
            <a:pPr marL="137160" indent="0">
              <a:buNone/>
            </a:pPr>
            <a:endParaRPr lang="en-US" dirty="0"/>
          </a:p>
          <a:p>
            <a:pPr marL="137160" indent="0">
              <a:buNone/>
            </a:pPr>
            <a:endParaRPr lang="en-US" dirty="0"/>
          </a:p>
        </p:txBody>
      </p:sp>
    </p:spTree>
    <p:extLst>
      <p:ext uri="{BB962C8B-B14F-4D97-AF65-F5344CB8AC3E}">
        <p14:creationId xmlns:p14="http://schemas.microsoft.com/office/powerpoint/2010/main" val="3455283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a:t>
            </a:r>
            <a:r>
              <a:rPr lang="en-US" dirty="0" smtClean="0"/>
              <a:t>Confidence</a:t>
            </a:r>
            <a:endParaRPr lang="en-US" dirty="0"/>
          </a:p>
        </p:txBody>
      </p:sp>
      <p:sp>
        <p:nvSpPr>
          <p:cNvPr id="3" name="Content Placeholder 2"/>
          <p:cNvSpPr>
            <a:spLocks noGrp="1"/>
          </p:cNvSpPr>
          <p:nvPr>
            <p:ph idx="1"/>
          </p:nvPr>
        </p:nvSpPr>
        <p:spPr>
          <a:xfrm>
            <a:off x="457200" y="1295400"/>
            <a:ext cx="8229600" cy="5013960"/>
          </a:xfrm>
        </p:spPr>
        <p:txBody>
          <a:bodyPr/>
          <a:lstStyle/>
          <a:p>
            <a:r>
              <a:rPr lang="en-US" dirty="0" smtClean="0"/>
              <a:t>Being </a:t>
            </a:r>
            <a:r>
              <a:rPr lang="en-US" dirty="0"/>
              <a:t>well-informed through research boosts your confidence during negotiations. </a:t>
            </a:r>
            <a:endParaRPr lang="en-US" dirty="0" smtClean="0"/>
          </a:p>
          <a:p>
            <a:r>
              <a:rPr lang="en-US" dirty="0" smtClean="0"/>
              <a:t>When </a:t>
            </a:r>
            <a:r>
              <a:rPr lang="en-US" dirty="0"/>
              <a:t>you have a solid understanding of your value &amp;</a:t>
            </a:r>
            <a:r>
              <a:rPr lang="en-US" dirty="0" smtClean="0"/>
              <a:t> </a:t>
            </a:r>
            <a:r>
              <a:rPr lang="en-US" dirty="0"/>
              <a:t>the market landscape, you can negotiate with greater assertiveness &amp;</a:t>
            </a:r>
            <a:r>
              <a:rPr lang="en-US" dirty="0" smtClean="0"/>
              <a:t> </a:t>
            </a:r>
            <a:r>
              <a:rPr lang="en-US" dirty="0"/>
              <a:t>conviction, leading to more favorable outcomes</a:t>
            </a:r>
            <a:r>
              <a:rPr lang="en-US" dirty="0" smtClean="0"/>
              <a:t>.</a:t>
            </a:r>
          </a:p>
          <a:p>
            <a:pPr marL="137160" indent="0">
              <a:buNone/>
            </a:pPr>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399" y="4038601"/>
            <a:ext cx="3893069" cy="258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17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Encourage Objective Compensation Decisions</a:t>
            </a:r>
            <a:endParaRPr lang="en-US" dirty="0"/>
          </a:p>
        </p:txBody>
      </p:sp>
      <p:sp>
        <p:nvSpPr>
          <p:cNvPr id="3" name="Content Placeholder 2"/>
          <p:cNvSpPr>
            <a:spLocks noGrp="1"/>
          </p:cNvSpPr>
          <p:nvPr>
            <p:ph idx="1"/>
          </p:nvPr>
        </p:nvSpPr>
        <p:spPr/>
        <p:txBody>
          <a:bodyPr>
            <a:normAutofit/>
          </a:bodyPr>
          <a:lstStyle/>
          <a:p>
            <a:r>
              <a:rPr lang="en-US" dirty="0" smtClean="0"/>
              <a:t>Create a process by which council can make an informed salary recommendation based </a:t>
            </a:r>
            <a:r>
              <a:rPr lang="en-US" dirty="0"/>
              <a:t>on objective criteria </a:t>
            </a:r>
            <a:r>
              <a:rPr lang="en-US" dirty="0" smtClean="0"/>
              <a:t>to help </a:t>
            </a:r>
            <a:r>
              <a:rPr lang="en-US" dirty="0"/>
              <a:t>mitigate the influence of subjective biases or preferences that may arise when </a:t>
            </a:r>
            <a:r>
              <a:rPr lang="en-US" dirty="0" smtClean="0"/>
              <a:t>considering specific </a:t>
            </a:r>
            <a:r>
              <a:rPr lang="en-US" dirty="0"/>
              <a:t>dollar </a:t>
            </a:r>
            <a:r>
              <a:rPr lang="en-US" dirty="0" smtClean="0"/>
              <a:t>amounts.</a:t>
            </a:r>
          </a:p>
          <a:p>
            <a:pPr lvl="1"/>
            <a:r>
              <a:rPr lang="en-US" dirty="0"/>
              <a:t>P</a:t>
            </a:r>
            <a:r>
              <a:rPr lang="en-US" dirty="0" smtClean="0"/>
              <a:t>osition </a:t>
            </a:r>
            <a:r>
              <a:rPr lang="en-US" dirty="0"/>
              <a:t>within the market </a:t>
            </a:r>
            <a:r>
              <a:rPr lang="en-US" dirty="0" smtClean="0"/>
              <a:t>(i.e. average of comparison agencies)</a:t>
            </a:r>
            <a:endParaRPr lang="en-US" dirty="0"/>
          </a:p>
          <a:p>
            <a:pPr lvl="1"/>
            <a:r>
              <a:rPr lang="en-US" dirty="0" smtClean="0"/>
              <a:t>Position within </a:t>
            </a:r>
            <a:r>
              <a:rPr lang="en-US" dirty="0"/>
              <a:t>the established salary range </a:t>
            </a:r>
            <a:r>
              <a:rPr lang="en-US" dirty="0" smtClean="0"/>
              <a:t>(i.e. 70</a:t>
            </a:r>
            <a:r>
              <a:rPr lang="en-US" baseline="30000" dirty="0" smtClean="0"/>
              <a:t>th</a:t>
            </a:r>
            <a:r>
              <a:rPr lang="en-US" dirty="0" smtClean="0"/>
              <a:t> percentile )</a:t>
            </a:r>
            <a:endParaRPr lang="en-US" dirty="0"/>
          </a:p>
          <a:p>
            <a:pPr lvl="1"/>
            <a:r>
              <a:rPr lang="en-US" dirty="0"/>
              <a:t>P</a:t>
            </a:r>
            <a:r>
              <a:rPr lang="en-US" dirty="0" smtClean="0"/>
              <a:t>ercent </a:t>
            </a:r>
            <a:r>
              <a:rPr lang="en-US" dirty="0"/>
              <a:t>over current salary increase based on performance </a:t>
            </a:r>
            <a:r>
              <a:rPr lang="en-US" dirty="0" smtClean="0"/>
              <a:t> (</a:t>
            </a:r>
            <a:r>
              <a:rPr lang="en-US" smtClean="0"/>
              <a:t>i.e</a:t>
            </a:r>
            <a:r>
              <a:rPr lang="en-US" smtClean="0"/>
              <a:t>. 5</a:t>
            </a:r>
            <a:r>
              <a:rPr lang="en-US" dirty="0" smtClean="0"/>
              <a:t>% increase over current)</a:t>
            </a:r>
            <a:endParaRPr lang="en-US" dirty="0"/>
          </a:p>
        </p:txBody>
      </p:sp>
    </p:spTree>
    <p:extLst>
      <p:ext uri="{BB962C8B-B14F-4D97-AF65-F5344CB8AC3E}">
        <p14:creationId xmlns:p14="http://schemas.microsoft.com/office/powerpoint/2010/main" val="2983478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Broomfield Journey – </a:t>
            </a:r>
            <a:br>
              <a:rPr lang="en-US" dirty="0" smtClean="0"/>
            </a:br>
            <a:r>
              <a:rPr lang="en-US" dirty="0" smtClean="0"/>
              <a:t>The Results</a:t>
            </a:r>
            <a:endParaRPr lang="en-US" dirty="0"/>
          </a:p>
        </p:txBody>
      </p:sp>
      <p:sp>
        <p:nvSpPr>
          <p:cNvPr id="3" name="Content Placeholder 2"/>
          <p:cNvSpPr>
            <a:spLocks noGrp="1"/>
          </p:cNvSpPr>
          <p:nvPr>
            <p:ph idx="1"/>
          </p:nvPr>
        </p:nvSpPr>
        <p:spPr>
          <a:xfrm>
            <a:off x="457200" y="1447800"/>
            <a:ext cx="8229600" cy="5257800"/>
          </a:xfrm>
        </p:spPr>
        <p:txBody>
          <a:bodyPr>
            <a:normAutofit fontScale="92500" lnSpcReduction="10000"/>
          </a:bodyPr>
          <a:lstStyle/>
          <a:p>
            <a:endParaRPr lang="en-US" dirty="0" smtClean="0"/>
          </a:p>
          <a:p>
            <a:endParaRPr lang="en-US" dirty="0"/>
          </a:p>
          <a:p>
            <a:endParaRPr lang="en-US" dirty="0" smtClean="0"/>
          </a:p>
          <a:p>
            <a:endParaRPr lang="en-US" dirty="0" smtClean="0"/>
          </a:p>
          <a:p>
            <a:endParaRPr lang="en-US" dirty="0" smtClean="0"/>
          </a:p>
          <a:p>
            <a:r>
              <a:rPr lang="en-US" dirty="0" smtClean="0"/>
              <a:t>Following the development of the compensation philosophy &amp; successful negotiations, the Broomfield City &amp; County Manager was provided a much deserved salary increase to bring her compensation in alignment with the new compensation philosophy.</a:t>
            </a:r>
          </a:p>
          <a:p>
            <a:pPr lvl="1"/>
            <a:r>
              <a:rPr lang="en-US" dirty="0" smtClean="0"/>
              <a:t>Council placed her at the 65</a:t>
            </a:r>
            <a:r>
              <a:rPr lang="en-US" baseline="30000" dirty="0" smtClean="0"/>
              <a:t>th</a:t>
            </a:r>
            <a:r>
              <a:rPr lang="en-US" dirty="0" smtClean="0"/>
              <a:t> percentile in the new salary range resulting in a 27.5% salary increase.</a:t>
            </a:r>
          </a:p>
          <a:p>
            <a:pPr lvl="1"/>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381" y="1429717"/>
            <a:ext cx="3347911" cy="222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3090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Employment Agreements are Never “One and Done”</a:t>
            </a:r>
            <a:endParaRPr lang="en-US" dirty="0"/>
          </a:p>
        </p:txBody>
      </p:sp>
      <p:sp>
        <p:nvSpPr>
          <p:cNvPr id="3" name="Content Placeholder 2"/>
          <p:cNvSpPr>
            <a:spLocks noGrp="1"/>
          </p:cNvSpPr>
          <p:nvPr>
            <p:ph idx="1"/>
          </p:nvPr>
        </p:nvSpPr>
        <p:spPr/>
        <p:txBody>
          <a:bodyPr/>
          <a:lstStyle/>
          <a:p>
            <a:r>
              <a:rPr lang="en-US" dirty="0" smtClean="0"/>
              <a:t>Amending the employment agreement to address the salary increase as a result of the new compensation philosophy presented an opportunity to revisit the Total Compensation Package.</a:t>
            </a:r>
          </a:p>
          <a:p>
            <a:pPr lvl="1"/>
            <a:r>
              <a:rPr lang="en-US" dirty="0" smtClean="0"/>
              <a:t>Insurance Premiums – went from same contribution rate as EEs to 100% ER Paid</a:t>
            </a:r>
          </a:p>
          <a:p>
            <a:pPr lvl="1"/>
            <a:r>
              <a:rPr lang="en-US" dirty="0" smtClean="0"/>
              <a:t>Car Allowance – Increased from $500 to $700/month</a:t>
            </a:r>
          </a:p>
          <a:p>
            <a:pPr lvl="1"/>
            <a:r>
              <a:rPr lang="en-US" dirty="0" smtClean="0"/>
              <a:t>Severance – Increased from 6 months pay &amp; no COBRA subsidy to 9 months pay with 9 months COBRA subsidy</a:t>
            </a:r>
            <a:endParaRPr lang="en-US" dirty="0"/>
          </a:p>
        </p:txBody>
      </p:sp>
    </p:spTree>
    <p:extLst>
      <p:ext uri="{BB962C8B-B14F-4D97-AF65-F5344CB8AC3E}">
        <p14:creationId xmlns:p14="http://schemas.microsoft.com/office/powerpoint/2010/main" val="3304993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Contract Negotiations</a:t>
            </a:r>
            <a:endParaRPr lang="en-US" dirty="0"/>
          </a:p>
        </p:txBody>
      </p:sp>
      <p:sp>
        <p:nvSpPr>
          <p:cNvPr id="3" name="Content Placeholder 2"/>
          <p:cNvSpPr>
            <a:spLocks noGrp="1"/>
          </p:cNvSpPr>
          <p:nvPr>
            <p:ph idx="1"/>
          </p:nvPr>
        </p:nvSpPr>
        <p:spPr>
          <a:xfrm>
            <a:off x="457200" y="1524000"/>
            <a:ext cx="8229600" cy="5181600"/>
          </a:xfrm>
        </p:spPr>
        <p:txBody>
          <a:bodyPr>
            <a:normAutofit fontScale="92500" lnSpcReduction="20000"/>
          </a:bodyPr>
          <a:lstStyle/>
          <a:p>
            <a:r>
              <a:rPr lang="en-US" dirty="0" smtClean="0"/>
              <a:t>Base Pay</a:t>
            </a:r>
          </a:p>
          <a:p>
            <a:r>
              <a:rPr lang="en-US" dirty="0" smtClean="0"/>
              <a:t>Insurance Premiums</a:t>
            </a:r>
          </a:p>
          <a:p>
            <a:r>
              <a:rPr lang="en-US" dirty="0" smtClean="0"/>
              <a:t>Deferred Compensation</a:t>
            </a:r>
          </a:p>
          <a:p>
            <a:r>
              <a:rPr lang="en-US" dirty="0" smtClean="0"/>
              <a:t>Car Allowance</a:t>
            </a:r>
          </a:p>
          <a:p>
            <a:r>
              <a:rPr lang="en-US" dirty="0" smtClean="0"/>
              <a:t>Leave Accruals</a:t>
            </a:r>
          </a:p>
          <a:p>
            <a:r>
              <a:rPr lang="en-US" dirty="0" smtClean="0"/>
              <a:t>Training/Education</a:t>
            </a:r>
          </a:p>
          <a:p>
            <a:r>
              <a:rPr lang="en-US" dirty="0" smtClean="0"/>
              <a:t>Professional Dues/Subscriptions</a:t>
            </a:r>
          </a:p>
          <a:p>
            <a:r>
              <a:rPr lang="en-US" dirty="0" smtClean="0"/>
              <a:t>Executive Coaching Services</a:t>
            </a:r>
          </a:p>
          <a:p>
            <a:r>
              <a:rPr lang="en-US" dirty="0" smtClean="0"/>
              <a:t>Severance Pay</a:t>
            </a:r>
          </a:p>
          <a:p>
            <a:r>
              <a:rPr lang="en-US" dirty="0"/>
              <a:t>Relocation </a:t>
            </a:r>
            <a:r>
              <a:rPr lang="en-US" dirty="0" smtClean="0"/>
              <a:t>Assistance</a:t>
            </a:r>
          </a:p>
          <a:p>
            <a:r>
              <a:rPr lang="en-US" dirty="0" smtClean="0"/>
              <a:t>COBRA Subsidy or Insurance Coverage</a:t>
            </a:r>
          </a:p>
          <a:p>
            <a:r>
              <a:rPr lang="en-US" dirty="0" smtClean="0"/>
              <a:t>Letter of Recommendation </a:t>
            </a:r>
            <a:r>
              <a:rPr lang="en-US" dirty="0"/>
              <a:t>U</a:t>
            </a:r>
            <a:r>
              <a:rPr lang="en-US" dirty="0" smtClean="0"/>
              <a:t>pon Separation</a:t>
            </a:r>
          </a:p>
          <a:p>
            <a:pPr marL="137160" indent="0">
              <a:buNone/>
            </a:pPr>
            <a:endParaRPr lang="en-US" dirty="0" smtClean="0"/>
          </a:p>
          <a:p>
            <a:endParaRPr lang="en-US" dirty="0"/>
          </a:p>
        </p:txBody>
      </p:sp>
    </p:spTree>
    <p:extLst>
      <p:ext uri="{BB962C8B-B14F-4D97-AF65-F5344CB8AC3E}">
        <p14:creationId xmlns:p14="http://schemas.microsoft.com/office/powerpoint/2010/main" val="32831257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Broomfield Journey – </a:t>
            </a:r>
            <a:br>
              <a:rPr lang="en-US" dirty="0" smtClean="0"/>
            </a:br>
            <a:r>
              <a:rPr lang="en-US" dirty="0" smtClean="0"/>
              <a:t>Wash, Rinse &amp; Repeat</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With an established documented compensation philosophy that was clearly defined &amp; easy to understand, the process is easy to repeat from year to year.  </a:t>
            </a:r>
          </a:p>
          <a:p>
            <a:r>
              <a:rPr lang="en-US" dirty="0" smtClean="0"/>
              <a:t>By building trust, nurturing the relationship, having open dialogue, establishing mutual understanding and collaboration throughout the year, the results continue to be positive.</a:t>
            </a:r>
          </a:p>
          <a:p>
            <a:pPr lvl="1"/>
            <a:r>
              <a:rPr lang="en-US" dirty="0" smtClean="0"/>
              <a:t>Year 2 - Council “blindly” placed the City Manager </a:t>
            </a:r>
            <a:r>
              <a:rPr lang="en-US" dirty="0"/>
              <a:t>at the </a:t>
            </a:r>
            <a:r>
              <a:rPr lang="en-US" dirty="0" smtClean="0"/>
              <a:t>65th </a:t>
            </a:r>
            <a:r>
              <a:rPr lang="en-US" dirty="0"/>
              <a:t>percentile </a:t>
            </a:r>
            <a:r>
              <a:rPr lang="en-US" dirty="0" smtClean="0"/>
              <a:t>of the </a:t>
            </a:r>
            <a:r>
              <a:rPr lang="en-US" dirty="0"/>
              <a:t>salary range resulting in a </a:t>
            </a:r>
            <a:r>
              <a:rPr lang="en-US" dirty="0" smtClean="0"/>
              <a:t>13.5% </a:t>
            </a:r>
            <a:r>
              <a:rPr lang="en-US" dirty="0"/>
              <a:t>salary increase</a:t>
            </a:r>
            <a:r>
              <a:rPr lang="en-US" dirty="0" smtClean="0"/>
              <a:t>.</a:t>
            </a:r>
          </a:p>
          <a:p>
            <a:pPr lvl="1"/>
            <a:r>
              <a:rPr lang="en-US" dirty="0" smtClean="0"/>
              <a:t>Year 3 – </a:t>
            </a:r>
            <a:r>
              <a:rPr lang="en-US" dirty="0"/>
              <a:t>Council placed </a:t>
            </a:r>
            <a:r>
              <a:rPr lang="en-US" dirty="0" smtClean="0"/>
              <a:t>the City Manager </a:t>
            </a:r>
            <a:r>
              <a:rPr lang="en-US" dirty="0"/>
              <a:t>at the </a:t>
            </a:r>
            <a:r>
              <a:rPr lang="en-US" dirty="0" smtClean="0"/>
              <a:t>70th </a:t>
            </a:r>
            <a:r>
              <a:rPr lang="en-US" dirty="0"/>
              <a:t>percentile in the new salary range resulting in a </a:t>
            </a:r>
            <a:r>
              <a:rPr lang="en-US" dirty="0" smtClean="0"/>
              <a:t>4.3% </a:t>
            </a:r>
            <a:r>
              <a:rPr lang="en-US" dirty="0"/>
              <a:t>salary increase.</a:t>
            </a:r>
          </a:p>
          <a:p>
            <a:pPr lvl="1"/>
            <a:endParaRPr lang="en-US" dirty="0" smtClean="0"/>
          </a:p>
          <a:p>
            <a:pPr marL="585216" lvl="1" indent="0">
              <a:buNone/>
            </a:pPr>
            <a:endParaRPr lang="en-US" dirty="0"/>
          </a:p>
          <a:p>
            <a:pPr lvl="1"/>
            <a:endParaRPr lang="en-US" dirty="0" smtClean="0"/>
          </a:p>
          <a:p>
            <a:pPr lvl="1"/>
            <a:endParaRPr lang="en-US" dirty="0"/>
          </a:p>
        </p:txBody>
      </p:sp>
    </p:spTree>
    <p:extLst>
      <p:ext uri="{BB962C8B-B14F-4D97-AF65-F5344CB8AC3E}">
        <p14:creationId xmlns:p14="http://schemas.microsoft.com/office/powerpoint/2010/main" val="4032914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City &amp; County of Broomfield</a:t>
            </a:r>
            <a:endParaRPr lang="en-US" dirty="0"/>
          </a:p>
        </p:txBody>
      </p:sp>
      <p:sp>
        <p:nvSpPr>
          <p:cNvPr id="8" name="Content Placeholder 7"/>
          <p:cNvSpPr>
            <a:spLocks noGrp="1"/>
          </p:cNvSpPr>
          <p:nvPr>
            <p:ph idx="1"/>
          </p:nvPr>
        </p:nvSpPr>
        <p:spPr>
          <a:xfrm>
            <a:off x="457200" y="1600200"/>
            <a:ext cx="8229600" cy="5105400"/>
          </a:xfrm>
        </p:spPr>
        <p:txBody>
          <a:bodyPr>
            <a:normAutofit/>
          </a:bodyPr>
          <a:lstStyle/>
          <a:p>
            <a:r>
              <a:rPr lang="en-US" dirty="0" smtClean="0"/>
              <a:t>A little bit about our organization for context…</a:t>
            </a:r>
          </a:p>
          <a:p>
            <a:pPr lvl="1"/>
            <a:r>
              <a:rPr lang="en-US" dirty="0" smtClean="0"/>
              <a:t>Weak Mayor form of government</a:t>
            </a:r>
          </a:p>
          <a:p>
            <a:pPr lvl="1"/>
            <a:r>
              <a:rPr lang="en-US" dirty="0" smtClean="0"/>
              <a:t>11 person Council</a:t>
            </a:r>
          </a:p>
          <a:p>
            <a:pPr lvl="1"/>
            <a:r>
              <a:rPr lang="en-US" dirty="0" smtClean="0"/>
              <a:t>City &amp; County Manager &amp; 2 Deputy CCMs</a:t>
            </a:r>
          </a:p>
          <a:p>
            <a:pPr lvl="1"/>
            <a:r>
              <a:rPr lang="en-US" dirty="0" smtClean="0"/>
              <a:t>~20 Department Heads</a:t>
            </a:r>
          </a:p>
          <a:p>
            <a:pPr lvl="1"/>
            <a:r>
              <a:rPr lang="en-US" dirty="0" smtClean="0"/>
              <a:t>Roughly 1,000 – 1,500 EEs depending on the season</a:t>
            </a:r>
          </a:p>
          <a:p>
            <a:pPr lvl="1"/>
            <a:r>
              <a:rPr lang="en-US" dirty="0"/>
              <a:t>Our community is planned with a balance of residential </a:t>
            </a:r>
            <a:r>
              <a:rPr lang="en-US" dirty="0" smtClean="0"/>
              <a:t>&amp; commercial </a:t>
            </a:r>
            <a:r>
              <a:rPr lang="en-US" dirty="0"/>
              <a:t>land use, with generous open space, parks &amp;</a:t>
            </a:r>
            <a:r>
              <a:rPr lang="en-US" dirty="0" smtClean="0"/>
              <a:t> </a:t>
            </a:r>
            <a:r>
              <a:rPr lang="en-US" dirty="0"/>
              <a:t>natural areas</a:t>
            </a:r>
            <a:r>
              <a:rPr lang="en-US" dirty="0" smtClean="0"/>
              <a:t>.</a:t>
            </a:r>
          </a:p>
          <a:p>
            <a:pPr lvl="1"/>
            <a:r>
              <a:rPr lang="en-US" dirty="0" smtClean="0"/>
              <a:t>2024 </a:t>
            </a:r>
            <a:r>
              <a:rPr lang="en-US" dirty="0"/>
              <a:t>budget projects $905 million total sources of revenue with a budget of $630 </a:t>
            </a:r>
            <a:r>
              <a:rPr lang="en-US" dirty="0" smtClean="0"/>
              <a:t>million.</a:t>
            </a:r>
            <a:endParaRPr lang="en-US" dirty="0"/>
          </a:p>
          <a:p>
            <a:pPr lvl="1"/>
            <a:endParaRPr lang="en-US" dirty="0"/>
          </a:p>
        </p:txBody>
      </p:sp>
    </p:spTree>
    <p:extLst>
      <p:ext uri="{BB962C8B-B14F-4D97-AF65-F5344CB8AC3E}">
        <p14:creationId xmlns:p14="http://schemas.microsoft.com/office/powerpoint/2010/main" val="27093487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Good for the Goose is Good for the Gander</a:t>
            </a:r>
            <a:endParaRPr lang="en-US" dirty="0"/>
          </a:p>
        </p:txBody>
      </p:sp>
      <p:sp>
        <p:nvSpPr>
          <p:cNvPr id="3" name="Content Placeholder 2"/>
          <p:cNvSpPr>
            <a:spLocks noGrp="1"/>
          </p:cNvSpPr>
          <p:nvPr>
            <p:ph idx="1"/>
          </p:nvPr>
        </p:nvSpPr>
        <p:spPr/>
        <p:txBody>
          <a:bodyPr/>
          <a:lstStyle/>
          <a:p>
            <a:r>
              <a:rPr lang="en-US" dirty="0" smtClean="0"/>
              <a:t>With the establishment of the compensation philosophy for the City &amp; County Manager, the same philosophy was later applied to the other council </a:t>
            </a:r>
            <a:r>
              <a:rPr lang="en-US" dirty="0"/>
              <a:t>a</a:t>
            </a:r>
            <a:r>
              <a:rPr lang="en-US" dirty="0" smtClean="0"/>
              <a:t>ppointees (Judge &amp; Attorney) as well as the general employee population.  </a:t>
            </a:r>
          </a:p>
          <a:p>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0"/>
            <a:ext cx="6706892" cy="294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556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900567" cy="51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1368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a Wrap!</a:t>
            </a:r>
            <a:endParaRPr lang="en-US" dirty="0"/>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391041" cy="419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0943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sz="half" idx="1"/>
          </p:nvPr>
        </p:nvSpPr>
        <p:spPr/>
        <p:txBody>
          <a:bodyPr>
            <a:normAutofit/>
          </a:bodyPr>
          <a:lstStyle/>
          <a:p>
            <a:pPr marL="137160" indent="0" algn="ctr">
              <a:buNone/>
            </a:pPr>
            <a:r>
              <a:rPr lang="en-US" sz="2400" dirty="0" smtClean="0"/>
              <a:t>Jennifer Hoffman</a:t>
            </a:r>
          </a:p>
          <a:p>
            <a:pPr marL="137160" indent="0" algn="ctr">
              <a:buNone/>
            </a:pPr>
            <a:r>
              <a:rPr lang="en-US" sz="2400" dirty="0" smtClean="0"/>
              <a:t>City &amp; County Manager</a:t>
            </a:r>
          </a:p>
          <a:p>
            <a:pPr marL="137160" indent="0" algn="ctr">
              <a:buNone/>
            </a:pPr>
            <a:r>
              <a:rPr lang="en-US" sz="2400" dirty="0" smtClean="0"/>
              <a:t>jhoffman@broomfield.org</a:t>
            </a:r>
            <a:endParaRPr lang="en-US" sz="2400" dirty="0"/>
          </a:p>
        </p:txBody>
      </p:sp>
      <p:sp>
        <p:nvSpPr>
          <p:cNvPr id="5" name="Content Placeholder 4"/>
          <p:cNvSpPr>
            <a:spLocks noGrp="1"/>
          </p:cNvSpPr>
          <p:nvPr>
            <p:ph sz="half" idx="2"/>
          </p:nvPr>
        </p:nvSpPr>
        <p:spPr/>
        <p:txBody>
          <a:bodyPr>
            <a:normAutofit/>
          </a:bodyPr>
          <a:lstStyle/>
          <a:p>
            <a:pPr marL="137160" indent="0" algn="ctr">
              <a:buNone/>
            </a:pPr>
            <a:r>
              <a:rPr lang="en-US" sz="2400" dirty="0" smtClean="0"/>
              <a:t>Niki Macklin</a:t>
            </a:r>
          </a:p>
          <a:p>
            <a:pPr marL="137160" indent="0" algn="ctr">
              <a:buNone/>
            </a:pPr>
            <a:r>
              <a:rPr lang="en-US" sz="2400" dirty="0" smtClean="0"/>
              <a:t>HR Director</a:t>
            </a:r>
          </a:p>
          <a:p>
            <a:pPr marL="137160" indent="0" algn="ctr">
              <a:buNone/>
            </a:pPr>
            <a:r>
              <a:rPr lang="en-US" sz="2400" dirty="0" smtClean="0"/>
              <a:t>nmacklin@broomfield.org</a:t>
            </a:r>
            <a:endParaRPr lang="en-US" sz="2400" dirty="0"/>
          </a:p>
        </p:txBody>
      </p:sp>
    </p:spTree>
    <p:extLst>
      <p:ext uri="{BB962C8B-B14F-4D97-AF65-F5344CB8AC3E}">
        <p14:creationId xmlns:p14="http://schemas.microsoft.com/office/powerpoint/2010/main" val="935637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How our journey began…</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endParaRPr lang="en-US" dirty="0" smtClean="0"/>
          </a:p>
          <a:p>
            <a:endParaRPr lang="en-US" dirty="0"/>
          </a:p>
          <a:p>
            <a:endParaRPr lang="en-US" dirty="0" smtClean="0"/>
          </a:p>
          <a:p>
            <a:endParaRPr lang="en-US" dirty="0" smtClean="0"/>
          </a:p>
          <a:p>
            <a:endParaRPr lang="en-US" sz="3000" dirty="0" smtClean="0"/>
          </a:p>
          <a:p>
            <a:r>
              <a:rPr lang="en-US" sz="3000" dirty="0" smtClean="0"/>
              <a:t>2019 – The City &amp; County of Broomfield appoints the first female City &amp; County Manager </a:t>
            </a:r>
          </a:p>
          <a:p>
            <a:pPr lvl="1"/>
            <a:r>
              <a:rPr lang="en-US" sz="2600" dirty="0" smtClean="0"/>
              <a:t>Contract “Negotiations” </a:t>
            </a:r>
          </a:p>
          <a:p>
            <a:pPr lvl="1"/>
            <a:r>
              <a:rPr lang="en-US" sz="2600" dirty="0" smtClean="0"/>
              <a:t>No advocate or advisor</a:t>
            </a:r>
          </a:p>
          <a:p>
            <a:pPr lvl="1"/>
            <a:r>
              <a:rPr lang="en-US" sz="2600" dirty="0" smtClean="0"/>
              <a:t>No guiding principles or compensation philosophy in place to inform compensation decisions</a:t>
            </a:r>
          </a:p>
          <a:p>
            <a:pPr lvl="1"/>
            <a:r>
              <a:rPr lang="en-US" sz="2600" dirty="0" smtClean="0"/>
              <a:t>Offered less than the male City Manager she replaced</a:t>
            </a:r>
          </a:p>
          <a:p>
            <a:pPr lvl="1"/>
            <a:endParaRPr lang="en-US" dirty="0" smtClean="0"/>
          </a:p>
          <a:p>
            <a:pPr lvl="1"/>
            <a:endParaRPr lang="en-US" dirty="0" smtClean="0"/>
          </a:p>
          <a:p>
            <a:pPr lvl="1"/>
            <a:endParaRPr lang="en-US" dirty="0" smtClean="0"/>
          </a:p>
          <a:p>
            <a:pPr lvl="2"/>
            <a:endParaRPr lang="en-US"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172649"/>
            <a:ext cx="3505200" cy="233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756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Gender </a:t>
            </a:r>
            <a:br>
              <a:rPr lang="en-US" sz="4400" b="1" dirty="0" smtClean="0"/>
            </a:br>
            <a:r>
              <a:rPr lang="en-US" sz="4400" b="1" dirty="0" smtClean="0"/>
              <a:t>Pay Gaps</a:t>
            </a:r>
            <a:endParaRPr lang="en-US" sz="4400" b="1" dirty="0"/>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28600" y="1981200"/>
            <a:ext cx="5053868" cy="336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sz="half" idx="2"/>
          </p:nvPr>
        </p:nvSpPr>
        <p:spPr>
          <a:xfrm>
            <a:off x="5257800" y="1600200"/>
            <a:ext cx="3886200" cy="4525963"/>
          </a:xfrm>
        </p:spPr>
        <p:txBody>
          <a:bodyPr/>
          <a:lstStyle/>
          <a:p>
            <a:pPr marL="137160" indent="0">
              <a:buNone/>
            </a:pPr>
            <a:endParaRPr lang="en-US" sz="2800" dirty="0" smtClean="0"/>
          </a:p>
          <a:p>
            <a:pPr marL="137160" indent="0">
              <a:buNone/>
            </a:pPr>
            <a:r>
              <a:rPr lang="en-US" sz="2800" dirty="0" smtClean="0"/>
              <a:t>The </a:t>
            </a:r>
            <a:r>
              <a:rPr lang="en-US" sz="2800" dirty="0"/>
              <a:t>gender pay gap is still alive &amp;</a:t>
            </a:r>
            <a:r>
              <a:rPr lang="en-US" sz="2800" dirty="0" smtClean="0"/>
              <a:t> well</a:t>
            </a:r>
            <a:r>
              <a:rPr lang="en-US" sz="2800" dirty="0"/>
              <a:t> </a:t>
            </a:r>
            <a:r>
              <a:rPr lang="en-US" sz="2800" dirty="0" smtClean="0"/>
              <a:t>&amp; </a:t>
            </a:r>
            <a:r>
              <a:rPr lang="en-US" sz="2800" dirty="0"/>
              <a:t>gender differences in negotiation outcomes may be one of the largest contributors</a:t>
            </a:r>
            <a:r>
              <a:rPr lang="en-US" dirty="0"/>
              <a:t>. </a:t>
            </a:r>
          </a:p>
          <a:p>
            <a:endParaRPr lang="en-US" dirty="0"/>
          </a:p>
        </p:txBody>
      </p:sp>
    </p:spTree>
    <p:extLst>
      <p:ext uri="{BB962C8B-B14F-4D97-AF65-F5344CB8AC3E}">
        <p14:creationId xmlns:p14="http://schemas.microsoft.com/office/powerpoint/2010/main" val="35200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vs. Female Negotiations</a:t>
            </a:r>
            <a:endParaRPr lang="en-US" dirty="0"/>
          </a:p>
        </p:txBody>
      </p:sp>
      <p:sp>
        <p:nvSpPr>
          <p:cNvPr id="3" name="Content Placeholder 2"/>
          <p:cNvSpPr>
            <a:spLocks noGrp="1"/>
          </p:cNvSpPr>
          <p:nvPr>
            <p:ph idx="1"/>
          </p:nvPr>
        </p:nvSpPr>
        <p:spPr/>
        <p:txBody>
          <a:bodyPr>
            <a:normAutofit/>
          </a:bodyPr>
          <a:lstStyle/>
          <a:p>
            <a:r>
              <a:rPr lang="en-US" dirty="0" smtClean="0"/>
              <a:t>Women </a:t>
            </a:r>
            <a:r>
              <a:rPr lang="en-US" dirty="0"/>
              <a:t>lag behind their male counterparts when it comes to </a:t>
            </a:r>
            <a:r>
              <a:rPr lang="en-US" dirty="0" smtClean="0"/>
              <a:t>negotiations for several different reasons: </a:t>
            </a:r>
          </a:p>
          <a:p>
            <a:pPr lvl="1"/>
            <a:r>
              <a:rPr lang="en-US" dirty="0" smtClean="0"/>
              <a:t>Women are </a:t>
            </a:r>
            <a:r>
              <a:rPr lang="en-US" dirty="0"/>
              <a:t>insufficiently ambitious </a:t>
            </a:r>
            <a:r>
              <a:rPr lang="en-US" dirty="0" smtClean="0"/>
              <a:t>and/or </a:t>
            </a:r>
            <a:r>
              <a:rPr lang="en-US" dirty="0"/>
              <a:t>assertive </a:t>
            </a:r>
            <a:endParaRPr lang="en-US" dirty="0" smtClean="0"/>
          </a:p>
          <a:p>
            <a:pPr lvl="1"/>
            <a:r>
              <a:rPr lang="en-US" dirty="0" smtClean="0"/>
              <a:t>Women are less likely than men </a:t>
            </a:r>
            <a:r>
              <a:rPr lang="en-US" dirty="0"/>
              <a:t>to ask for things in the first </a:t>
            </a:r>
            <a:r>
              <a:rPr lang="en-US" dirty="0" smtClean="0"/>
              <a:t>place</a:t>
            </a:r>
          </a:p>
          <a:p>
            <a:pPr lvl="1"/>
            <a:r>
              <a:rPr lang="en-US" dirty="0" smtClean="0"/>
              <a:t>When women </a:t>
            </a:r>
            <a:r>
              <a:rPr lang="en-US" dirty="0"/>
              <a:t>do engage in assertive negotiation, they face backlash because people may not think it’s appropriate for women to behave </a:t>
            </a:r>
            <a:r>
              <a:rPr lang="en-US" dirty="0" smtClean="0"/>
              <a:t>aggressively </a:t>
            </a:r>
            <a:endParaRPr lang="en-US" dirty="0"/>
          </a:p>
        </p:txBody>
      </p:sp>
    </p:spTree>
    <p:extLst>
      <p:ext uri="{BB962C8B-B14F-4D97-AF65-F5344CB8AC3E}">
        <p14:creationId xmlns:p14="http://schemas.microsoft.com/office/powerpoint/2010/main" val="2968912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For Leveling the Negotiation Playing Field</a:t>
            </a:r>
          </a:p>
        </p:txBody>
      </p:sp>
      <p:sp>
        <p:nvSpPr>
          <p:cNvPr id="3" name="Content Placeholder 2"/>
          <p:cNvSpPr>
            <a:spLocks noGrp="1"/>
          </p:cNvSpPr>
          <p:nvPr>
            <p:ph idx="1"/>
          </p:nvPr>
        </p:nvSpPr>
        <p:spPr/>
        <p:txBody>
          <a:bodyPr>
            <a:normAutofit/>
          </a:bodyPr>
          <a:lstStyle/>
          <a:p>
            <a:r>
              <a:rPr lang="en-US" dirty="0"/>
              <a:t>Train women to </a:t>
            </a:r>
            <a:r>
              <a:rPr lang="en-US" dirty="0" smtClean="0"/>
              <a:t>negotiate</a:t>
            </a:r>
          </a:p>
          <a:p>
            <a:r>
              <a:rPr lang="en-US" dirty="0"/>
              <a:t>T</a:t>
            </a:r>
            <a:r>
              <a:rPr lang="en-US" dirty="0" smtClean="0"/>
              <a:t>rain </a:t>
            </a:r>
            <a:r>
              <a:rPr lang="en-US" dirty="0"/>
              <a:t>women to ask for more</a:t>
            </a:r>
          </a:p>
          <a:p>
            <a:r>
              <a:rPr lang="en-US" dirty="0" smtClean="0"/>
              <a:t>Recognize and eliminate the unconscious </a:t>
            </a:r>
            <a:r>
              <a:rPr lang="en-US" dirty="0"/>
              <a:t>bias that leads people to have certain expectations about how it’s appropriate for men &amp;</a:t>
            </a:r>
            <a:r>
              <a:rPr lang="en-US" dirty="0" smtClean="0"/>
              <a:t> </a:t>
            </a:r>
            <a:r>
              <a:rPr lang="en-US" dirty="0"/>
              <a:t>women to </a:t>
            </a:r>
            <a:r>
              <a:rPr lang="en-US" dirty="0" smtClean="0"/>
              <a:t>behave</a:t>
            </a:r>
            <a:endParaRPr lang="en-US" dirty="0"/>
          </a:p>
        </p:txBody>
      </p:sp>
    </p:spTree>
    <p:extLst>
      <p:ext uri="{BB962C8B-B14F-4D97-AF65-F5344CB8AC3E}">
        <p14:creationId xmlns:p14="http://schemas.microsoft.com/office/powerpoint/2010/main" val="15845668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1704</TotalTime>
  <Words>2825</Words>
  <Application>Microsoft Office PowerPoint</Application>
  <PresentationFormat>On-screen Show (4:3)</PresentationFormat>
  <Paragraphs>266</Paragraphs>
  <Slides>53</Slides>
  <Notes>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Apex</vt:lpstr>
      <vt:lpstr>Strategic Synergy</vt:lpstr>
      <vt:lpstr>Introductions</vt:lpstr>
      <vt:lpstr>Training Overview</vt:lpstr>
      <vt:lpstr>Training Objectives</vt:lpstr>
      <vt:lpstr>City &amp; County of Broomfield</vt:lpstr>
      <vt:lpstr>How our journey began…</vt:lpstr>
      <vt:lpstr>Gender  Pay Gaps</vt:lpstr>
      <vt:lpstr>Male vs. Female Negotiations</vt:lpstr>
      <vt:lpstr>Strategies For Leveling the Negotiation Playing Field</vt:lpstr>
      <vt:lpstr>Unconscious Bias  in Contract Negotiations</vt:lpstr>
      <vt:lpstr>Stereotypes about Aggression</vt:lpstr>
      <vt:lpstr>Gendered Communication Styles</vt:lpstr>
      <vt:lpstr>Perceived Likeability</vt:lpstr>
      <vt:lpstr>Addressing Unconscious Biases </vt:lpstr>
      <vt:lpstr>Eliminating Unconscious Bias  &amp; Closing the Gender Gap</vt:lpstr>
      <vt:lpstr>Broomfield Journey –  Enough is Enough!</vt:lpstr>
      <vt:lpstr>Time to Right the Ship!</vt:lpstr>
      <vt:lpstr>Developing a Compensation Philosophy</vt:lpstr>
      <vt:lpstr>Types of Compensation Philosophies</vt:lpstr>
      <vt:lpstr>Compensation Philosophy Design</vt:lpstr>
      <vt:lpstr>Defining the Role</vt:lpstr>
      <vt:lpstr>Identifying Market Matches</vt:lpstr>
      <vt:lpstr>Market Position</vt:lpstr>
      <vt:lpstr>Market Position Considerations</vt:lpstr>
      <vt:lpstr>Range vs. Actuals</vt:lpstr>
      <vt:lpstr>Ranges vs. Actuals Considerations</vt:lpstr>
      <vt:lpstr>Written Comp Philosophy</vt:lpstr>
      <vt:lpstr>Broomfield Journey –  Let the Negotiations Begin!</vt:lpstr>
      <vt:lpstr>Building Trust &amp; Rapport </vt:lpstr>
      <vt:lpstr>Establishing Mutual Understanding</vt:lpstr>
      <vt:lpstr>Enhancing Communication</vt:lpstr>
      <vt:lpstr>Creating a Positive Environment</vt:lpstr>
      <vt:lpstr>Facilitating Compromise &amp; Agreement</vt:lpstr>
      <vt:lpstr>Minimizing Conflict</vt:lpstr>
      <vt:lpstr>Promoting Long-Term Collaboration</vt:lpstr>
      <vt:lpstr>It’s Worth the Investment </vt:lpstr>
      <vt:lpstr>Do Your Research</vt:lpstr>
      <vt:lpstr>Know Your Worth</vt:lpstr>
      <vt:lpstr>Set Realistic Expectations</vt:lpstr>
      <vt:lpstr>Identify Negotiable Factors</vt:lpstr>
      <vt:lpstr>Support Your Arguments</vt:lpstr>
      <vt:lpstr>Anticipate Counterarguments</vt:lpstr>
      <vt:lpstr>Maximize Value</vt:lpstr>
      <vt:lpstr>Build Confidence</vt:lpstr>
      <vt:lpstr>Encourage Objective Compensation Decisions</vt:lpstr>
      <vt:lpstr>Broomfield Journey –  The Results</vt:lpstr>
      <vt:lpstr>Employment Agreements are Never “One and Done”</vt:lpstr>
      <vt:lpstr>Considerations for Contract Negotiations</vt:lpstr>
      <vt:lpstr>Broomfield Journey –  Wash, Rinse &amp; Repeat</vt:lpstr>
      <vt:lpstr>What’s Good for the Goose is Good for the Gander</vt:lpstr>
      <vt:lpstr>Lessons Learned…</vt:lpstr>
      <vt:lpstr>That’s a Wrap!</vt:lpstr>
      <vt:lpstr>Contact Us</vt:lpstr>
    </vt:vector>
  </TitlesOfParts>
  <Company>City and County of Broomfield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Synergy</dc:title>
  <dc:creator>Niki Macklin</dc:creator>
  <cp:lastModifiedBy>Niki Macklin</cp:lastModifiedBy>
  <cp:revision>120</cp:revision>
  <dcterms:created xsi:type="dcterms:W3CDTF">2024-04-06T18:53:08Z</dcterms:created>
  <dcterms:modified xsi:type="dcterms:W3CDTF">2024-04-17T15:49:28Z</dcterms:modified>
</cp:coreProperties>
</file>