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9"/>
  </p:notesMasterIdLst>
  <p:sldIdLst>
    <p:sldId id="278" r:id="rId2"/>
    <p:sldId id="311" r:id="rId3"/>
    <p:sldId id="280" r:id="rId4"/>
    <p:sldId id="303" r:id="rId5"/>
    <p:sldId id="313" r:id="rId6"/>
    <p:sldId id="314" r:id="rId7"/>
    <p:sldId id="315" r:id="rId8"/>
    <p:sldId id="316" r:id="rId9"/>
    <p:sldId id="324" r:id="rId10"/>
    <p:sldId id="322" r:id="rId11"/>
    <p:sldId id="325" r:id="rId12"/>
    <p:sldId id="321" r:id="rId13"/>
    <p:sldId id="320" r:id="rId14"/>
    <p:sldId id="317" r:id="rId15"/>
    <p:sldId id="318" r:id="rId16"/>
    <p:sldId id="312" r:id="rId17"/>
    <p:sldId id="319" r:id="rId1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9ED"/>
    <a:srgbClr val="004982"/>
    <a:srgbClr val="00B050"/>
    <a:srgbClr val="F58020"/>
    <a:srgbClr val="349C4B"/>
    <a:srgbClr val="6BB8E3"/>
    <a:srgbClr val="000000"/>
    <a:srgbClr val="202C8F"/>
    <a:srgbClr val="FDFBF6"/>
    <a:srgbClr val="AA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65328" autoAdjust="0"/>
  </p:normalViewPr>
  <p:slideViewPr>
    <p:cSldViewPr snapToGrid="0" snapToObjects="1">
      <p:cViewPr varScale="1">
        <p:scale>
          <a:sx n="75" d="100"/>
          <a:sy n="75" d="100"/>
        </p:scale>
        <p:origin x="1602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9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2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4301F-D9FA-04F5-B7BA-6B0EAE79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C1E5C-14BF-7C06-667C-0F80BE56B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1ABE7-8A23-8095-6979-6B5AB26AC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7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6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7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7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5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6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0" descr="preencoded.png">
            <a:extLst>
              <a:ext uri="{FF2B5EF4-FFF2-40B4-BE49-F238E27FC236}">
                <a16:creationId xmlns:a16="http://schemas.microsoft.com/office/drawing/2014/main" id="{6FB569AB-DF69-5E7A-69D9-5BC81E3CBDEB}"/>
              </a:ext>
            </a:extLst>
          </p:cNvPr>
          <p:cNvSpPr/>
          <p:nvPr userDrawn="1"/>
        </p:nvSpPr>
        <p:spPr>
          <a:xfrm>
            <a:off x="6896101" y="-9525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rgbClr val="349C4B">
              <a:alpha val="50196"/>
            </a:srgbClr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rgbClr val="F58020">
              <a:alpha val="50196"/>
            </a:srgbClr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rgbClr val="6BB8E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rgbClr val="0049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6BB8E3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8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02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743186" y="4669936"/>
            <a:ext cx="564793" cy="564793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rgbClr val="00498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>
                <a:solidFill>
                  <a:srgbClr val="0049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47472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 marL="685800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rgbClr val="6BB8E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rgbClr val="6BB8E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rgbClr val="F5802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48278" y="362948"/>
            <a:ext cx="808177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>
                <a:solidFill>
                  <a:srgbClr val="0049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00678" y="2565526"/>
            <a:ext cx="7929372" cy="392952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rgbClr val="F580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58020">
              <a:alpha val="50196"/>
            </a:srgb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rgbClr val="6BB8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rgbClr val="F58020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rgbClr val="349C4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6395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0049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556959"/>
            <a:ext cx="5385816" cy="12252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Leadership Development on a Budget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919A1C2-2EA2-0EF7-233E-7FE8C84E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5" y="6003024"/>
            <a:ext cx="3224010" cy="7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00E4B-E2A7-3C7A-93F0-B2235CA0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62" y="0"/>
            <a:ext cx="6919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4AEE-2F30-AA01-5178-0E2663FD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323B6-A99B-5559-9E2A-E9BEBA48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Sign-up form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06D5FD-B1C0-9F78-DABB-D9D8D344C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065169"/>
              </p:ext>
            </p:extLst>
          </p:nvPr>
        </p:nvGraphicFramePr>
        <p:xfrm>
          <a:off x="3908612" y="1242967"/>
          <a:ext cx="8081772" cy="525208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081772">
                  <a:extLst>
                    <a:ext uri="{9D8B030D-6E8A-4147-A177-3AD203B41FA5}">
                      <a16:colId xmlns:a16="http://schemas.microsoft.com/office/drawing/2014/main" val="4214302166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QUESTIONS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9565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Barlow" panose="020F0502020204030204" pitchFamily="2" charset="0"/>
                          <a:ea typeface="+mn-ea"/>
                          <a:cs typeface="+mn-cs"/>
                        </a:rPr>
                        <a:t>What are you hoping to get out of the cohort program?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4921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Barlow" panose="020F0502020204030204" pitchFamily="2" charset="0"/>
                          <a:ea typeface="+mn-ea"/>
                          <a:cs typeface="+mn-cs"/>
                        </a:rPr>
                        <a:t>To support our employees and their time in the leadership cohort, supervisors will need to confirm your participation. Have you received supervisor approval to participate in the program?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930139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Barlow" panose="020F0502020204030204" pitchFamily="2" charset="0"/>
                          <a:ea typeface="+mn-ea"/>
                          <a:cs typeface="+mn-cs"/>
                        </a:rPr>
                        <a:t>If you are in the field and may have issues with scheduling and technology, please indicate below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21402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Barlow" panose="020F0502020204030204" pitchFamily="2" charset="0"/>
                          <a:ea typeface="+mn-ea"/>
                          <a:cs typeface="+mn-cs"/>
                        </a:rPr>
                        <a:t>Demographic questions: Department, division, gender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08787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Barlow" panose="020F0502020204030204" pitchFamily="2" charset="0"/>
                          <a:ea typeface="+mn-ea"/>
                          <a:cs typeface="+mn-cs"/>
                        </a:rPr>
                        <a:t>Would you consider yourself more of an introvert or extrovert? (This question helps us have a good mix of personalities)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2952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7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553E8F3-5F31-07A1-DAFA-C3B873B89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68915"/>
              </p:ext>
            </p:extLst>
          </p:nvPr>
        </p:nvGraphicFramePr>
        <p:xfrm>
          <a:off x="3900488" y="1315720"/>
          <a:ext cx="8081772" cy="5318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55407">
                  <a:extLst>
                    <a:ext uri="{9D8B030D-6E8A-4147-A177-3AD203B41FA5}">
                      <a16:colId xmlns:a16="http://schemas.microsoft.com/office/drawing/2014/main" val="1546417341"/>
                    </a:ext>
                  </a:extLst>
                </a:gridCol>
                <a:gridCol w="5326365">
                  <a:extLst>
                    <a:ext uri="{9D8B030D-6E8A-4147-A177-3AD203B41FA5}">
                      <a16:colId xmlns:a16="http://schemas.microsoft.com/office/drawing/2014/main" val="4214302166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Barlow" panose="020F0502020204030204" pitchFamily="2" charset="0"/>
                        </a:rPr>
                        <a:t>MONTH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9565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January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Recruitment for cohorts and facilitators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4921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Barlow" panose="020F0502020204030204" pitchFamily="2" charset="0"/>
                        </a:rPr>
                        <a:t>January/February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1-hr facilitator meeting &amp; training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930139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January/February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Place cohorts/scheduling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561457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February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Kick-off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21402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Feb-November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Barlow" panose="020F0502020204030204" pitchFamily="2" charset="0"/>
                        </a:rPr>
                        <a:t>Cohorts meet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08787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July/August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Mid-point check-in with facilitators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84731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December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Feedback survey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2952859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Barlow" panose="020F0502020204030204" pitchFamily="2" charset="0"/>
                        </a:rPr>
                        <a:t>December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Barlow" panose="020F0502020204030204" pitchFamily="2" charset="0"/>
                        </a:rPr>
                        <a:t>Celebration event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96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5" y="2230552"/>
            <a:ext cx="6016625" cy="301454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Beyond logistics: pros, cons, and what’s next</a:t>
            </a:r>
          </a:p>
        </p:txBody>
      </p:sp>
    </p:spTree>
    <p:extLst>
      <p:ext uri="{BB962C8B-B14F-4D97-AF65-F5344CB8AC3E}">
        <p14:creationId xmlns:p14="http://schemas.microsoft.com/office/powerpoint/2010/main" val="288057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121645"/>
            <a:ext cx="7929372" cy="5635499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Relatively </a:t>
            </a:r>
            <a:r>
              <a:rPr lang="en-US" sz="2400" b="1" dirty="0">
                <a:latin typeface="Barlow" panose="00000500000000000000" pitchFamily="2" charset="0"/>
              </a:rPr>
              <a:t>low resources </a:t>
            </a:r>
            <a:r>
              <a:rPr lang="en-US" sz="2400" dirty="0">
                <a:latin typeface="Barlow" panose="00000500000000000000" pitchFamily="2" charset="0"/>
              </a:rPr>
              <a:t>required as the workload is both low and spread among the organization.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Introductory program </a:t>
            </a:r>
            <a:r>
              <a:rPr lang="en-US" sz="2400" dirty="0">
                <a:latin typeface="Barlow" panose="00000500000000000000" pitchFamily="2" charset="0"/>
              </a:rPr>
              <a:t>for employees with a low barrier to entry. Employees can do the program more than once as the experience is always different.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Can be </a:t>
            </a:r>
            <a:r>
              <a:rPr lang="en-US" sz="2400" b="1" dirty="0">
                <a:latin typeface="Barlow" panose="00000500000000000000" pitchFamily="2" charset="0"/>
              </a:rPr>
              <a:t>scaled up </a:t>
            </a:r>
            <a:r>
              <a:rPr lang="en-US" sz="2400" dirty="0">
                <a:latin typeface="Barlow" panose="00000500000000000000" pitchFamily="2" charset="0"/>
              </a:rPr>
              <a:t>over time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Every cohort has a different/individualized </a:t>
            </a:r>
            <a:r>
              <a:rPr lang="en-US" sz="2400" b="1" dirty="0">
                <a:latin typeface="Barlow" panose="00000500000000000000" pitchFamily="2" charset="0"/>
              </a:rPr>
              <a:t>experience</a:t>
            </a:r>
            <a:r>
              <a:rPr lang="en-US" sz="2400" dirty="0">
                <a:latin typeface="Barlow" panose="00000500000000000000" pitchFamily="2" charset="0"/>
              </a:rPr>
              <a:t> based on personalities and the facilitator style.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Employee driven </a:t>
            </a:r>
            <a:r>
              <a:rPr lang="en-US" sz="2400" dirty="0">
                <a:latin typeface="Barlow" panose="00000500000000000000" pitchFamily="2" charset="0"/>
              </a:rPr>
              <a:t>in many ways and can encourage group problem solving and sharing of resources.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Improves relationships </a:t>
            </a:r>
            <a:r>
              <a:rPr lang="en-US" sz="2400" dirty="0">
                <a:latin typeface="Barlow" panose="00000500000000000000" pitchFamily="2" charset="0"/>
              </a:rPr>
              <a:t>in the city by helping to break down silos, meeting new people, and gaining a broader perspective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09107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278" y="362948"/>
            <a:ext cx="8443722" cy="768096"/>
          </a:xfrm>
        </p:spPr>
        <p:txBody>
          <a:bodyPr/>
          <a:lstStyle/>
          <a:p>
            <a:r>
              <a:rPr lang="en-US" dirty="0"/>
              <a:t>CONS/Lessons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131044"/>
            <a:ext cx="8164322" cy="5443141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Based on the cohort personality/group chemistry, there’s always a </a:t>
            </a:r>
            <a:r>
              <a:rPr lang="en-US" sz="2400" b="1" dirty="0">
                <a:latin typeface="Barlow" panose="00000500000000000000" pitchFamily="2" charset="0"/>
              </a:rPr>
              <a:t>less </a:t>
            </a:r>
            <a:r>
              <a:rPr lang="en-US" sz="2400" b="1">
                <a:latin typeface="Barlow" panose="00000500000000000000" pitchFamily="2" charset="0"/>
              </a:rPr>
              <a:t>engaged group</a:t>
            </a:r>
            <a:endParaRPr lang="en-US" sz="2400" dirty="0">
              <a:latin typeface="Barlow" panose="00000500000000000000" pitchFamily="2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Voluntelling</a:t>
            </a:r>
            <a:r>
              <a:rPr lang="en-US" sz="2400" dirty="0">
                <a:latin typeface="Barlow" panose="00000500000000000000" pitchFamily="2" charset="0"/>
              </a:rPr>
              <a:t> can be an issue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Scheduling</a:t>
            </a:r>
            <a:r>
              <a:rPr lang="en-US" sz="2400" dirty="0">
                <a:latin typeface="Barlow" panose="00000500000000000000" pitchFamily="2" charset="0"/>
              </a:rPr>
              <a:t> issues are inevitable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Finding facilitators </a:t>
            </a:r>
            <a:r>
              <a:rPr lang="en-US" sz="2400" dirty="0">
                <a:latin typeface="Barlow" panose="00000500000000000000" pitchFamily="2" charset="0"/>
              </a:rPr>
              <a:t>can be difficult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arlow" panose="00000500000000000000" pitchFamily="2" charset="0"/>
              </a:rPr>
              <a:t>Field workers/public safety employees </a:t>
            </a:r>
            <a:r>
              <a:rPr lang="en-US" sz="2400" dirty="0">
                <a:latin typeface="Barlow" panose="00000500000000000000" pitchFamily="2" charset="0"/>
              </a:rPr>
              <a:t>can be difficult to almost impossible to accommodate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Program best served by meeting </a:t>
            </a:r>
            <a:r>
              <a:rPr lang="en-US" sz="2400" b="1" dirty="0">
                <a:latin typeface="Barlow" panose="00000500000000000000" pitchFamily="2" charset="0"/>
              </a:rPr>
              <a:t>in-person</a:t>
            </a:r>
            <a:r>
              <a:rPr lang="en-US" sz="2400" dirty="0">
                <a:latin typeface="Barlow" panose="00000500000000000000" pitchFamily="2" charset="0"/>
              </a:rPr>
              <a:t> based on feedback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Cohorts on the </a:t>
            </a:r>
            <a:r>
              <a:rPr lang="en-US" sz="2400" b="1" dirty="0">
                <a:latin typeface="Barlow" panose="00000500000000000000" pitchFamily="2" charset="0"/>
              </a:rPr>
              <a:t>larger size </a:t>
            </a:r>
            <a:r>
              <a:rPr lang="en-US" sz="2400" dirty="0">
                <a:latin typeface="Barlow" panose="00000500000000000000" pitchFamily="2" charset="0"/>
              </a:rPr>
              <a:t>(&gt;6-7) are better due to attrition, people missing meetings, etc. </a:t>
            </a:r>
          </a:p>
        </p:txBody>
      </p:sp>
    </p:spTree>
    <p:extLst>
      <p:ext uri="{BB962C8B-B14F-4D97-AF65-F5344CB8AC3E}">
        <p14:creationId xmlns:p14="http://schemas.microsoft.com/office/powerpoint/2010/main" val="289200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D79C-A273-C67C-8953-B589FB33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0" y="581152"/>
            <a:ext cx="7006209" cy="1471168"/>
          </a:xfrm>
        </p:spPr>
        <p:txBody>
          <a:bodyPr/>
          <a:lstStyle/>
          <a:p>
            <a:r>
              <a:rPr lang="en-US" dirty="0"/>
              <a:t>Moving forward: Hopes and dreams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8A9EDBE-3B2A-E25B-6915-A1E65C96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78" y="2200401"/>
            <a:ext cx="8457946" cy="40403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Barlow" panose="00000500000000000000" pitchFamily="2" charset="0"/>
              </a:rPr>
              <a:t>Expanding</a:t>
            </a:r>
            <a:r>
              <a:rPr lang="en-US" dirty="0">
                <a:latin typeface="Barlow" panose="00000500000000000000" pitchFamily="2" charset="0"/>
              </a:rPr>
              <a:t> leadership programs via a tiered system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Barlow" panose="00000500000000000000" pitchFamily="2" charset="0"/>
              </a:rPr>
              <a:t>Tier 1</a:t>
            </a:r>
            <a:r>
              <a:rPr lang="en-US" dirty="0">
                <a:latin typeface="Barlow" panose="00000500000000000000" pitchFamily="2" charset="0"/>
              </a:rPr>
              <a:t>: targeting frontline and new employees with broad-</a:t>
            </a:r>
            <a:br>
              <a:rPr lang="en-US" dirty="0">
                <a:latin typeface="Barlow" panose="00000500000000000000" pitchFamily="2" charset="0"/>
              </a:rPr>
            </a:br>
            <a:r>
              <a:rPr lang="en-US" dirty="0">
                <a:latin typeface="Barlow" panose="00000500000000000000" pitchFamily="2" charset="0"/>
              </a:rPr>
              <a:t>in-service days with internal and external speakers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Barlow" panose="00000500000000000000" pitchFamily="2" charset="0"/>
              </a:rPr>
              <a:t>Tier 2</a:t>
            </a:r>
            <a:r>
              <a:rPr lang="en-US" dirty="0">
                <a:latin typeface="Barlow" panose="00000500000000000000" pitchFamily="2" charset="0"/>
              </a:rPr>
              <a:t>: targeting supervisors and those who would like to advance beyond Tier 1 for more focused in-service sessions like presentation training, process improvement, teambuilding, etc.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Barlow" panose="00000500000000000000" pitchFamily="2" charset="0"/>
              </a:rPr>
              <a:t>Tier 3</a:t>
            </a:r>
            <a:r>
              <a:rPr lang="en-US" dirty="0">
                <a:latin typeface="Barlow" panose="00000500000000000000" pitchFamily="2" charset="0"/>
              </a:rPr>
              <a:t>: targeting senior management with executive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117361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10830-4111-DEDB-F946-1D91109B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2" y="2565400"/>
            <a:ext cx="7623175" cy="252476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cap="none" dirty="0">
                <a:solidFill>
                  <a:schemeClr val="tx1"/>
                </a:solidFill>
                <a:cs typeface="Arial" panose="020B0604020202020204" pitchFamily="34" charset="0"/>
              </a:rPr>
              <a:t>Questions? </a:t>
            </a:r>
            <a:b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  <a:b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Alice.Huang@thorntonco.gov</a:t>
            </a:r>
            <a:endPara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5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D79C-A273-C67C-8953-B589FB33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1" y="581152"/>
            <a:ext cx="5693664" cy="768096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DB19-5595-EF3D-9A01-25E52561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91" y="1744471"/>
            <a:ext cx="6775252" cy="39210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600" b="1" dirty="0">
                <a:latin typeface="Barlow" panose="00000500000000000000" pitchFamily="2" charset="0"/>
              </a:rPr>
              <a:t>Background</a:t>
            </a:r>
            <a:r>
              <a:rPr lang="en-US" sz="2600" dirty="0">
                <a:latin typeface="Barlow" panose="00000500000000000000" pitchFamily="2" charset="0"/>
              </a:rPr>
              <a:t>: 4 years at the City of Thornton. Managed the city’s leadership programs for the past 3 years, lead several internal DEI and employee engagement efforts.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600" b="1" dirty="0">
                <a:latin typeface="Barlow" panose="00000500000000000000" pitchFamily="2" charset="0"/>
              </a:rPr>
              <a:t>Current position</a:t>
            </a:r>
            <a:r>
              <a:rPr lang="en-US" sz="2600" dirty="0">
                <a:latin typeface="Barlow" panose="00000500000000000000" pitchFamily="2" charset="0"/>
              </a:rPr>
              <a:t>: Senior Management Analyst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600" b="1" dirty="0">
                <a:latin typeface="Barlow" panose="00000500000000000000" pitchFamily="2" charset="0"/>
              </a:rPr>
              <a:t>Leadership Cohort Program</a:t>
            </a:r>
            <a:r>
              <a:rPr lang="en-US" sz="2600" dirty="0">
                <a:latin typeface="Barlow" panose="00000500000000000000" pitchFamily="2" charset="0"/>
              </a:rPr>
              <a:t>: initial initiative from our City Manager in 2019; expanded the program over the years with positive feedback from participants and developed a curriculum. </a:t>
            </a:r>
          </a:p>
        </p:txBody>
      </p:sp>
    </p:spTree>
    <p:extLst>
      <p:ext uri="{BB962C8B-B14F-4D97-AF65-F5344CB8AC3E}">
        <p14:creationId xmlns:p14="http://schemas.microsoft.com/office/powerpoint/2010/main" val="242306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12" y="892683"/>
            <a:ext cx="5693664" cy="76809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96" y="1909953"/>
            <a:ext cx="6011304" cy="40553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Thornton’s Internal Leadership Program: the Basics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Principles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Baseline Curriculum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Resources Required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Benefits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Lessons Learned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Barlow" panose="00000500000000000000" pitchFamily="2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B97EDC-EAEF-DBC3-ADD9-DB85ED3F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660904"/>
            <a:ext cx="6400800" cy="768096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Thornton’s internal leadership program</a:t>
            </a:r>
            <a:endParaRPr lang="en-US" sz="4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9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222501"/>
            <a:ext cx="7929372" cy="52725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What is it? </a:t>
            </a:r>
            <a:r>
              <a:rPr lang="en-US" sz="2400" dirty="0">
                <a:latin typeface="Barlow" panose="00000500000000000000" pitchFamily="2" charset="0"/>
              </a:rPr>
              <a:t>Internal leadership program where employees meet in cohorts of 7-9 to discuss various leadership topics seven times a year.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How long has it been running?</a:t>
            </a:r>
            <a:r>
              <a:rPr lang="en-US" sz="2400" dirty="0">
                <a:latin typeface="Barlow" panose="00000500000000000000" pitchFamily="2" charset="0"/>
              </a:rPr>
              <a:t> 6 years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Stats from past years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Barlow" panose="00000500000000000000" pitchFamily="2" charset="0"/>
              </a:rPr>
              <a:t>From the 2023 program, 85.8% of survey respondents found it valuable (the remainder were neutral).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Barlow" panose="00000500000000000000" pitchFamily="2" charset="0"/>
              </a:rPr>
              <a:t>From 2023, 82.1% are using what they learned in the program in their work life. In 2022, 75%; in 2021, 74%.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Barlow" panose="00000500000000000000" pitchFamily="2" charset="0"/>
              </a:rPr>
              <a:t>In 2023, we had 6 cohorts with 41 participants; in 2022, 8 cohorts with 47 participants; and in 2021, 5 cohorts with 27 participants.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222501"/>
            <a:ext cx="8367522" cy="5635499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Growth</a:t>
            </a:r>
            <a:r>
              <a:rPr lang="en-US" sz="2400" dirty="0">
                <a:latin typeface="Barlow" panose="00000500000000000000" pitchFamily="2" charset="0"/>
              </a:rPr>
              <a:t>: mature one’s understanding of leadership and break down the complexity of leadership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Self-reflection</a:t>
            </a:r>
            <a:r>
              <a:rPr lang="en-US" sz="2400" dirty="0">
                <a:latin typeface="Barlow" panose="00000500000000000000" pitchFamily="2" charset="0"/>
              </a:rPr>
              <a:t>: learning about professional strengths, weaknesses, and values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Commitment</a:t>
            </a:r>
            <a:r>
              <a:rPr lang="en-US" sz="2400" dirty="0">
                <a:latin typeface="Barlow" panose="00000500000000000000" pitchFamily="2" charset="0"/>
              </a:rPr>
              <a:t>: do the meeting prep/homework and show up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Breadth</a:t>
            </a:r>
            <a:r>
              <a:rPr lang="en-US" sz="2400" dirty="0">
                <a:latin typeface="Barlow" panose="00000500000000000000" pitchFamily="2" charset="0"/>
              </a:rPr>
              <a:t>: there is no single definition of good leadership or how to best become a good leader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Flexibility</a:t>
            </a:r>
            <a:r>
              <a:rPr lang="en-US" sz="2400" dirty="0">
                <a:latin typeface="Barlow" panose="00000500000000000000" pitchFamily="2" charset="0"/>
              </a:rPr>
              <a:t>: suggested possible topics and materials but deliberately non-prescriptive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14800" algn="l"/>
              </a:tabLst>
            </a:pPr>
            <a:r>
              <a:rPr lang="en-US" sz="2400" b="1" dirty="0">
                <a:latin typeface="Barlow" panose="00000500000000000000" pitchFamily="2" charset="0"/>
              </a:rPr>
              <a:t>Structure</a:t>
            </a:r>
            <a:r>
              <a:rPr lang="en-US" sz="2400" dirty="0">
                <a:latin typeface="Barlow" panose="00000500000000000000" pitchFamily="2" charset="0"/>
              </a:rPr>
              <a:t>: small-group discussion characterized by active participation, depth of discussion, and value to its members</a:t>
            </a:r>
          </a:p>
        </p:txBody>
      </p:sp>
    </p:spTree>
    <p:extLst>
      <p:ext uri="{BB962C8B-B14F-4D97-AF65-F5344CB8AC3E}">
        <p14:creationId xmlns:p14="http://schemas.microsoft.com/office/powerpoint/2010/main" val="304751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134345"/>
            <a:ext cx="8177022" cy="53713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latin typeface="Barlow" panose="00000500000000000000" pitchFamily="2" charset="0"/>
              </a:rPr>
              <a:t>Flexibility:</a:t>
            </a:r>
            <a:r>
              <a:rPr lang="en-US" sz="2300" dirty="0">
                <a:latin typeface="Barlow" panose="00000500000000000000" pitchFamily="2" charset="0"/>
              </a:rPr>
              <a:t> template is optional and facilitators can use their own materials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latin typeface="Barlow" panose="00000500000000000000" pitchFamily="2" charset="0"/>
              </a:rPr>
              <a:t>Establishing expectations</a:t>
            </a:r>
            <a:r>
              <a:rPr lang="en-US" sz="2300" dirty="0">
                <a:latin typeface="Barlow" panose="00000500000000000000" pitchFamily="2" charset="0"/>
              </a:rPr>
              <a:t>: first meeting follows the same format, including setting ground rules (i.e., no naming names, make examples useful and not venting frustrations, time commitment, doing homework, etc.)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latin typeface="Barlow" panose="00000500000000000000" pitchFamily="2" charset="0"/>
              </a:rPr>
              <a:t>Low time commitment</a:t>
            </a:r>
            <a:r>
              <a:rPr lang="en-US" sz="2300" dirty="0">
                <a:latin typeface="Barlow" panose="00000500000000000000" pitchFamily="2" charset="0"/>
              </a:rPr>
              <a:t>: materials and homework should be short and sweet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latin typeface="Barlow" panose="00000500000000000000" pitchFamily="2" charset="0"/>
              </a:rPr>
              <a:t>Range of materials</a:t>
            </a:r>
            <a:r>
              <a:rPr lang="en-US" sz="2300" dirty="0">
                <a:latin typeface="Barlow" panose="00000500000000000000" pitchFamily="2" charset="0"/>
              </a:rPr>
              <a:t>: books, articles, essays, podcasts, personality assessments, TED talks, case studies, etc.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latin typeface="Barlow" panose="00000500000000000000" pitchFamily="2" charset="0"/>
              </a:rPr>
              <a:t>Exploration of the city</a:t>
            </a:r>
            <a:r>
              <a:rPr lang="en-US" sz="2300" dirty="0">
                <a:latin typeface="Barlow" panose="00000500000000000000" pitchFamily="2" charset="0"/>
              </a:rPr>
              <a:t>: cohorts are encouraged to meet at different locations – fire stations, training centers, water treatment plant, recreation centers, parks, etc. to gain a broader view of the city</a:t>
            </a:r>
          </a:p>
        </p:txBody>
      </p:sp>
    </p:spTree>
    <p:extLst>
      <p:ext uri="{BB962C8B-B14F-4D97-AF65-F5344CB8AC3E}">
        <p14:creationId xmlns:p14="http://schemas.microsoft.com/office/powerpoint/2010/main" val="2635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222501"/>
            <a:ext cx="7929372" cy="52725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Staff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Primary organizer/point of contact: conducts recruitment, scheduling, organizing, incorporating feedback. Initially, 60-100 hours to set up. Afterwards, 25-35 hours for the year.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rlow" panose="00000500000000000000" pitchFamily="2" charset="0"/>
              </a:rPr>
              <a:t>Facilitators: internal leaders or those who are looking to improve their facilitation skills. Generally, 15-20 hours for the year.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Budget</a:t>
            </a:r>
            <a:r>
              <a:rPr lang="en-US" sz="2400" dirty="0">
                <a:latin typeface="Barlow" panose="00000500000000000000" pitchFamily="2" charset="0"/>
              </a:rPr>
              <a:t>: $0-$1000. Optional additions are funding/food for the celebration and funding for paid leadership assessments, books,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arlow" panose="00000500000000000000" pitchFamily="2" charset="0"/>
              </a:rPr>
              <a:t>Communication</a:t>
            </a:r>
            <a:r>
              <a:rPr lang="en-US" sz="2400" dirty="0">
                <a:latin typeface="Barlow" panose="00000500000000000000" pitchFamily="2" charset="0"/>
              </a:rPr>
              <a:t>: all-employee emails, intranet, all employee meetings.</a:t>
            </a:r>
          </a:p>
        </p:txBody>
      </p:sp>
    </p:spTree>
    <p:extLst>
      <p:ext uri="{BB962C8B-B14F-4D97-AF65-F5344CB8AC3E}">
        <p14:creationId xmlns:p14="http://schemas.microsoft.com/office/powerpoint/2010/main" val="32814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E4D08-04C6-0710-46EE-8EC4BFD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curriculum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6B050-42FE-AEEB-9FA9-B316ADB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478" y="1222501"/>
            <a:ext cx="7929372" cy="53713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b="1" dirty="0">
                <a:latin typeface="Barlow" panose="00000500000000000000" pitchFamily="2" charset="0"/>
              </a:rPr>
              <a:t>Topics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What leadership can look like, regardless of title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Personality assessments, strengths, and weaknesses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Employee motivation and satisfaction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Trust &amp; vulnerability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Communication &amp; conflict resolution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Inclusive leadership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Time management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Barlow" panose="00000500000000000000" pitchFamily="2" charset="0"/>
              </a:rPr>
              <a:t>Tools &amp; resources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b="1" dirty="0">
              <a:latin typeface="Barlow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b="1" dirty="0">
                <a:latin typeface="Barlow" panose="00000500000000000000" pitchFamily="2" charset="0"/>
              </a:rPr>
              <a:t>Discussion and homework </a:t>
            </a:r>
            <a:r>
              <a:rPr lang="en-US" sz="2500" dirty="0">
                <a:latin typeface="Barlow" panose="00000500000000000000" pitchFamily="2" charset="0"/>
              </a:rPr>
              <a:t>suggestions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b="1" dirty="0">
                <a:latin typeface="Barlow" panose="00000500000000000000" pitchFamily="2" charset="0"/>
              </a:rPr>
              <a:t>Supervisor &amp; non-supervisor </a:t>
            </a:r>
            <a:r>
              <a:rPr lang="en-US" sz="2500" dirty="0">
                <a:latin typeface="Barlow" panose="00000500000000000000" pitchFamily="2" charset="0"/>
              </a:rPr>
              <a:t>versions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5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{E700785A-F6F9-4698-8EE7-65C76996C72C}tf78438558_win32</Template>
  <TotalTime>19144</TotalTime>
  <Words>979</Words>
  <Application>Microsoft Office PowerPoint</Application>
  <PresentationFormat>Widescreen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Barlow</vt:lpstr>
      <vt:lpstr>Sabon Next LT</vt:lpstr>
      <vt:lpstr>Office Theme</vt:lpstr>
      <vt:lpstr>Leadership Development on a Budget</vt:lpstr>
      <vt:lpstr>About me</vt:lpstr>
      <vt:lpstr>agenda</vt:lpstr>
      <vt:lpstr>Thornton’s internal leadership program</vt:lpstr>
      <vt:lpstr>The basics</vt:lpstr>
      <vt:lpstr>The principles</vt:lpstr>
      <vt:lpstr>Guidelines</vt:lpstr>
      <vt:lpstr>Resources required</vt:lpstr>
      <vt:lpstr>Baseline curriculum</vt:lpstr>
      <vt:lpstr>PowerPoint Presentation</vt:lpstr>
      <vt:lpstr>Sign-up form</vt:lpstr>
      <vt:lpstr>Timeline</vt:lpstr>
      <vt:lpstr>Beyond logistics: pros, cons, and what’s next</vt:lpstr>
      <vt:lpstr>Pros/benefits</vt:lpstr>
      <vt:lpstr>CONS/Lessons learned</vt:lpstr>
      <vt:lpstr>Moving forward: Hopes and dreams</vt:lpstr>
      <vt:lpstr>Questions?   Contact info: Alice.Huang@thorntonco.gov</vt:lpstr>
    </vt:vector>
  </TitlesOfParts>
  <Company>City of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Award</dc:title>
  <dc:subject/>
  <dc:creator>Alice Huang</dc:creator>
  <cp:lastModifiedBy>Alice Huang</cp:lastModifiedBy>
  <cp:revision>25</cp:revision>
  <dcterms:created xsi:type="dcterms:W3CDTF">2023-08-10T16:36:07Z</dcterms:created>
  <dcterms:modified xsi:type="dcterms:W3CDTF">2024-03-26T23:01:27Z</dcterms:modified>
</cp:coreProperties>
</file>