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81" r:id="rId3"/>
    <p:sldMasterId id="2147483673" r:id="rId4"/>
  </p:sldMasterIdLst>
  <p:notesMasterIdLst>
    <p:notesMasterId r:id="rId13"/>
  </p:notesMasterIdLst>
  <p:sldIdLst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75156" autoAdjust="0"/>
  </p:normalViewPr>
  <p:slideViewPr>
    <p:cSldViewPr snapToGrid="0" snapToObjects="1">
      <p:cViewPr varScale="1">
        <p:scale>
          <a:sx n="65" d="100"/>
          <a:sy n="65" d="100"/>
        </p:scale>
        <p:origin x="20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6F64-1371-B449-AE74-4CD2B37CCB9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78DCE-639E-FA41-BD71-D59E1643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6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A9D86-F4B7-9EE7-445D-FA45BBDDBA0A}"/>
              </a:ext>
            </a:extLst>
          </p:cNvPr>
          <p:cNvSpPr txBox="1"/>
          <p:nvPr/>
        </p:nvSpPr>
        <p:spPr>
          <a:xfrm>
            <a:off x="1371600" y="4400549"/>
            <a:ext cx="4736122" cy="458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Retaining – go back to why want to leave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culture where there is cross-training so employees can take 2 weeks off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 team as population grows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employees are all well networked – if you don’t offer your team enough support, high burn out rate candidates will know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 good example as a leader – people effect change more than anything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safe culture – support your employees and help them reach the next level even if it means a step-up somewhere else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Knowing and understanding their career goals and motivations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compensation – varies by stage of career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Valuing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6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721488-A4D4-EC45-B1C1-049D3CAA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9" y="2931546"/>
            <a:ext cx="5829301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35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6BF7-93CB-1B41-AEF7-D52C3F19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AFA6-9B3B-5D41-8F39-D41ED84C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8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870F-6F7B-A346-BD34-1AF59773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7BE4-5D6C-1F46-AA25-C64DBBF9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7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B096-44C0-934F-8679-2EED58920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7B7C2-FE3A-CD43-BD99-8B814D189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12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6BF7-93CB-1B41-AEF7-D52C3F19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AFA6-9B3B-5D41-8F39-D41ED84C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870F-6F7B-A346-BD34-1AF59773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7BE4-5D6C-1F46-AA25-C64DBBF9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34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E45D-11BE-FC4F-8689-F4511B06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8A12-7855-4949-B00F-19717EC4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8457C-3E90-D843-901E-5AFC0FD1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36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2E97-7435-1849-B6ED-2DAAB8E3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4561-177A-814A-ADA1-FAD61FE4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9DB83-64F3-C74E-AEA2-DEF99735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ADD98-AC5F-A541-8B08-53A5AF99B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187D7-1199-9344-A8DC-89169873E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5217-1F76-6847-86A2-B46790CF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62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A79E-F359-544D-AFF7-A6EB0523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3A645-1FA4-444B-BE5C-B4526BDD3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B5F62-67A2-0947-81FC-D87941BD6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16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B096-44C0-934F-8679-2EED58920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7B7C2-FE3A-CD43-BD99-8B814D189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07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A314C0-873A-1743-A167-822746522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04"/>
            <a:ext cx="9144000" cy="6896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7B4DA4-2312-B341-97FC-557BEAE9748A}"/>
              </a:ext>
            </a:extLst>
          </p:cNvPr>
          <p:cNvCxnSpPr/>
          <p:nvPr userDrawn="1"/>
        </p:nvCxnSpPr>
        <p:spPr>
          <a:xfrm>
            <a:off x="3048000" y="3104831"/>
            <a:ext cx="0" cy="6682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8450474-7946-044B-840F-E1C6F0F82B56}"/>
              </a:ext>
            </a:extLst>
          </p:cNvPr>
          <p:cNvSpPr/>
          <p:nvPr userDrawn="1"/>
        </p:nvSpPr>
        <p:spPr>
          <a:xfrm>
            <a:off x="0" y="6297135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602.861.5840  </a:t>
            </a:r>
            <a:r>
              <a:rPr lang="en-US" sz="100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 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4727 East Union Hills Drive, Suite 200  </a:t>
            </a:r>
            <a:r>
              <a:rPr lang="en-US" sz="100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Phoenix, AZ 85050  </a:t>
            </a:r>
            <a:r>
              <a:rPr lang="en-US" sz="100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www.duffygroup.com</a:t>
            </a:r>
            <a:endParaRPr lang="en-US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804406-20F4-EE44-A2A1-911BFA413859}"/>
              </a:ext>
            </a:extLst>
          </p:cNvPr>
          <p:cNvSpPr/>
          <p:nvPr userDrawn="1"/>
        </p:nvSpPr>
        <p:spPr>
          <a:xfrm>
            <a:off x="3703318" y="6502165"/>
            <a:ext cx="1737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Duffy Group, Inc.</a:t>
            </a:r>
            <a:endParaRPr lang="en-US" sz="10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13FE2E8-7409-C240-A733-113BA98244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500" y="3035569"/>
            <a:ext cx="1566412" cy="8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BCF28-8CCD-D247-A784-242A7C5B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419C1-C71F-054F-A167-68CDA7EF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4136"/>
            <a:ext cx="7886700" cy="429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570158A-2951-0D42-81EA-9C315043EA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0" y="1"/>
            <a:ext cx="9144000" cy="36512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A1392C-EA72-FF44-B6E9-A7BA37BA1CF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678876"/>
            <a:ext cx="9144000" cy="19363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9FB4FF9-A3B6-D747-BF07-546CB744D6C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91099" y="6122389"/>
            <a:ext cx="848502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1DD28B8-F82E-3945-B086-35B8FBB19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4296229"/>
          </a:xfrm>
          <a:prstGeom prst="rect">
            <a:avLst/>
          </a:prstGeom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8BEFF4-430A-494C-87BB-B56AE7AA3608}"/>
              </a:ext>
            </a:extLst>
          </p:cNvPr>
          <p:cNvSpPr txBox="1">
            <a:spLocks/>
          </p:cNvSpPr>
          <p:nvPr userDrawn="1"/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Subtitle here</a:t>
            </a:r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0F68CA-6761-744D-A173-36C1BFB8854D}"/>
              </a:ext>
            </a:extLst>
          </p:cNvPr>
          <p:cNvSpPr txBox="1">
            <a:spLocks/>
          </p:cNvSpPr>
          <p:nvPr userDrawn="1"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Divider Page</a:t>
            </a:r>
            <a:endParaRPr lang="en-US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AC16DB3-BA8E-D245-8BB0-89A4D56B2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678876"/>
            <a:ext cx="9144000" cy="193638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607AD91-6BB4-C544-8743-089B44BBA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1099" y="6122389"/>
            <a:ext cx="848502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8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BCF28-8CCD-D247-A784-242A7C5B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419C1-C71F-054F-A167-68CDA7EF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4136"/>
            <a:ext cx="7886700" cy="429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570158A-2951-0D42-81EA-9C315043EA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0" y="1"/>
            <a:ext cx="9144000" cy="36512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A1392C-EA72-FF44-B6E9-A7BA37BA1C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678876"/>
            <a:ext cx="9144000" cy="19363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52BDEC4-394B-914A-A993-0C339968CB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91099" y="6122389"/>
            <a:ext cx="848502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barker@duffygroup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ichael.penny@castlepinesco.gov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768C-6B18-5249-9721-B357E0EB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01" y="2931546"/>
            <a:ext cx="5829301" cy="1051560"/>
          </a:xfrm>
        </p:spPr>
        <p:txBody>
          <a:bodyPr>
            <a:normAutofit/>
          </a:bodyPr>
          <a:lstStyle/>
          <a:p>
            <a:pPr algn="ctr"/>
            <a:r>
              <a:rPr lang="en-US" sz="2300" b="1" dirty="0">
                <a:effectLst/>
                <a:latin typeface="Helvetica Neue" panose="02000503000000020004"/>
                <a:ea typeface="Calibri" panose="020F0502020204030204" pitchFamily="34" charset="0"/>
              </a:rPr>
              <a:t>Recruiting Trends for Cities &amp; Counties: </a:t>
            </a:r>
            <a:br>
              <a:rPr lang="en-US" sz="2300" b="1" dirty="0">
                <a:effectLst/>
                <a:latin typeface="Helvetica Neue" panose="02000503000000020004"/>
                <a:ea typeface="Calibri" panose="020F0502020204030204" pitchFamily="34" charset="0"/>
              </a:rPr>
            </a:br>
            <a:r>
              <a:rPr lang="en-US" sz="2300" b="1" dirty="0">
                <a:effectLst/>
                <a:latin typeface="Helvetica Neue" panose="02000503000000020004"/>
                <a:ea typeface="Calibri" panose="020F0502020204030204" pitchFamily="34" charset="0"/>
              </a:rPr>
              <a:t>Tips to Attract and Retain Top Talent 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33033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C78D-6A11-E52C-46C8-EA639041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n-US" b="1" dirty="0"/>
              <a:t>Recruiting &amp; Retention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7D8C-F589-6A63-134A-5D1AB3D4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95" y="1567510"/>
            <a:ext cx="8380312" cy="37229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Today: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Labor participation rate is 62%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9.9 million openings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37% leave job in the first month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6684E-BA7E-AE73-A41C-2D5EFEF15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6" y="3915136"/>
            <a:ext cx="3443213" cy="24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4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ED13-9975-249E-29F9-FC903A40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n-US" b="1" dirty="0"/>
              <a:t>Recruiting &amp; Retention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F3F3-5C05-CD52-FB8C-9B43593F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83" y="1769076"/>
            <a:ext cx="4197217" cy="36266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Retaining employees: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Clear role guidelines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training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Friendly smile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Helpful co-workers and great culture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CO – onboarding </a:t>
            </a:r>
          </a:p>
        </p:txBody>
      </p:sp>
      <p:pic>
        <p:nvPicPr>
          <p:cNvPr id="2050" name="Picture 2" descr="Do Happy Employees Really Lead to Happy Customers? — Jeff Toister">
            <a:extLst>
              <a:ext uri="{FF2B5EF4-FFF2-40B4-BE49-F238E27FC236}">
                <a16:creationId xmlns:a16="http://schemas.microsoft.com/office/drawing/2014/main" id="{95FC895B-9642-456C-8B0C-43CEDA3A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59" y="2163811"/>
            <a:ext cx="4494097" cy="29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5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E76F-9861-E88A-3E82-7E4FD525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9144001" cy="1325563"/>
          </a:xfrm>
        </p:spPr>
        <p:txBody>
          <a:bodyPr/>
          <a:lstStyle/>
          <a:p>
            <a:r>
              <a:rPr lang="en-US" b="1" dirty="0"/>
              <a:t>Recruiting &amp; Retention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57CA-E1B8-1DA7-5767-30BB7511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5" y="1690687"/>
            <a:ext cx="9016983" cy="30973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OpenGov</a:t>
            </a:r>
            <a:r>
              <a:rPr lang="en-US" dirty="0"/>
              <a:t> annual survey: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Government jobs: 1 in 4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46% unable to take 2 weeks off due to lack of cross-training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Population growth, but none internally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Vital – people, processes &amp; technology </a:t>
            </a:r>
          </a:p>
        </p:txBody>
      </p:sp>
      <p:pic>
        <p:nvPicPr>
          <p:cNvPr id="3074" name="Picture 2" descr="Stress in the workplace: four ways HR can help alleviate this prevalent  employee burden | HRZone">
            <a:extLst>
              <a:ext uri="{FF2B5EF4-FFF2-40B4-BE49-F238E27FC236}">
                <a16:creationId xmlns:a16="http://schemas.microsoft.com/office/drawing/2014/main" id="{F46B0DBC-59E4-8511-F691-186F3E47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62" y="4562846"/>
            <a:ext cx="3509929" cy="19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3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6A5B-79FB-D215-9C1A-97F544C1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51" y="338117"/>
            <a:ext cx="9144000" cy="1325563"/>
          </a:xfrm>
        </p:spPr>
        <p:txBody>
          <a:bodyPr/>
          <a:lstStyle/>
          <a:p>
            <a:r>
              <a:rPr lang="en-US" b="1" dirty="0"/>
              <a:t>Recruiting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EBB7-732D-B0FB-D4EF-208E4C37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95" y="1794560"/>
            <a:ext cx="7426092" cy="4389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Alternative work schedules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Skills based hiring = Inclusivity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Tuition reimbursement / Upskilling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More responsibility or a different type of community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Relationship between council and staff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AEF76-125C-D813-8C24-017189B0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928" y="981075"/>
            <a:ext cx="1945595" cy="28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3D2B-BF52-7681-FE1E-5FA6DB8F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1" y="365125"/>
            <a:ext cx="9144000" cy="1325563"/>
          </a:xfrm>
        </p:spPr>
        <p:txBody>
          <a:bodyPr/>
          <a:lstStyle/>
          <a:p>
            <a:r>
              <a:rPr lang="en-US" b="1" dirty="0"/>
              <a:t>Recruiting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57A5-3C0C-98D2-69A6-39778553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7" y="1869389"/>
            <a:ext cx="8430468" cy="33700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Simplify your 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CONFIDENTIALITY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Post and pray – no way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Proactively source passive candidates </a:t>
            </a:r>
          </a:p>
        </p:txBody>
      </p:sp>
      <p:pic>
        <p:nvPicPr>
          <p:cNvPr id="5122" name="Picture 2" descr="Too Many Cooks in the Corporate Kitchen">
            <a:extLst>
              <a:ext uri="{FF2B5EF4-FFF2-40B4-BE49-F238E27FC236}">
                <a16:creationId xmlns:a16="http://schemas.microsoft.com/office/drawing/2014/main" id="{4B3340F4-AA5C-F6F1-4672-D38A442E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38" y="1535990"/>
            <a:ext cx="2611666" cy="21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6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E6AE-90C2-9C70-A081-2DB798D3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0" y="365125"/>
            <a:ext cx="9144000" cy="1325563"/>
          </a:xfrm>
        </p:spPr>
        <p:txBody>
          <a:bodyPr/>
          <a:lstStyle/>
          <a:p>
            <a:r>
              <a:rPr lang="en-US" b="1" dirty="0"/>
              <a:t>Retaining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22CB-0FCA-17F8-AB00-24F7D797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07" y="1830408"/>
            <a:ext cx="5528389" cy="52662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Cross training = 2 weeks off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Grow team as population grows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Stronger support = less burnout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Lead by example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Create a safe culture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Staff’s career goals and motivation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Total compensation based on stage of career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Valuing the greatest resource</a:t>
            </a:r>
          </a:p>
        </p:txBody>
      </p:sp>
      <p:pic>
        <p:nvPicPr>
          <p:cNvPr id="6146" name="Picture 2" descr="How to keep employees happy: 5 tips for every boss | HealthShots">
            <a:extLst>
              <a:ext uri="{FF2B5EF4-FFF2-40B4-BE49-F238E27FC236}">
                <a16:creationId xmlns:a16="http://schemas.microsoft.com/office/drawing/2014/main" id="{75D5B8EA-1794-288F-A58B-49505FEA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62" y="2279384"/>
            <a:ext cx="3153458" cy="17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3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9587-AA2D-508F-0CF4-C0D7265D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365125"/>
            <a:ext cx="9144000" cy="1325563"/>
          </a:xfrm>
        </p:spPr>
        <p:txBody>
          <a:bodyPr/>
          <a:lstStyle/>
          <a:p>
            <a:r>
              <a:rPr lang="en-US" b="1" dirty="0"/>
              <a:t>Let’s Connect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1864-376E-BCC3-A8F2-8EBFCDDA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359" y="1512883"/>
            <a:ext cx="4483669" cy="278682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Melissa Barker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VP, Practice Development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Duffy Group, Inc.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602-652-8637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kern="100" dirty="0">
                <a:solidFill>
                  <a:srgbClr val="0563C1"/>
                </a:solidFill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mbarker@duffygroup.com</a:t>
            </a: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u="sng" kern="100" dirty="0">
              <a:solidFill>
                <a:srgbClr val="0563C1"/>
              </a:solidFill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kern="1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3AB1E-980E-A85C-6621-A460AD01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94" y="4054365"/>
            <a:ext cx="1845899" cy="2307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537E1-48D6-049F-CCA0-F21E7397E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8" y="1649948"/>
            <a:ext cx="2455593" cy="17790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FDC92-D795-E48A-1D18-8198B0F2C2FC}"/>
              </a:ext>
            </a:extLst>
          </p:cNvPr>
          <p:cNvSpPr txBox="1">
            <a:spLocks/>
          </p:cNvSpPr>
          <p:nvPr/>
        </p:nvSpPr>
        <p:spPr>
          <a:xfrm>
            <a:off x="3778359" y="4064082"/>
            <a:ext cx="5744308" cy="278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kern="100" dirty="0"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Michael Penny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kern="100" dirty="0"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City Manager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kern="100" dirty="0"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City of Castle Pines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kern="100" dirty="0"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303-705-0206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kern="100" dirty="0"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Michael.penny@castlepinesco.gov</a:t>
            </a:r>
            <a:endParaRPr lang="en-US" sz="2400" kern="100" dirty="0"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kern="100" dirty="0"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u="sng" kern="100" dirty="0">
              <a:solidFill>
                <a:srgbClr val="0563C1"/>
              </a:solidFill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kern="100" dirty="0"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2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F78C859B-A6BF-3C40-AB92-15888E35EA0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2E61FF42-645F-8543-8F28-23ED3C1821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B78965DB-5255-E845-82A8-7B23F9997466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2E61FF42-645F-8543-8F28-23ED3C1821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6358</TotalTime>
  <Words>333</Words>
  <Application>Microsoft Office PowerPoint</Application>
  <PresentationFormat>On-screen Show (4:3)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 Neue</vt:lpstr>
      <vt:lpstr>Symbol</vt:lpstr>
      <vt:lpstr>Office Theme</vt:lpstr>
      <vt:lpstr>Custom Design</vt:lpstr>
      <vt:lpstr>1_Custom Design</vt:lpstr>
      <vt:lpstr>2_Custom Design</vt:lpstr>
      <vt:lpstr>Recruiting Trends for Cities &amp; Counties:  Tips to Attract and Retain Top Talent </vt:lpstr>
      <vt:lpstr>Recruiting &amp; Retention Statistics </vt:lpstr>
      <vt:lpstr>Recruiting &amp; Retention Statistics </vt:lpstr>
      <vt:lpstr>Recruiting &amp; Retention Statistics </vt:lpstr>
      <vt:lpstr>Recruiting Candidates</vt:lpstr>
      <vt:lpstr>Recruiting Process</vt:lpstr>
      <vt:lpstr>Retaining </vt:lpstr>
      <vt:lpstr>Let’s Connect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Mascarelli</dc:creator>
  <cp:lastModifiedBy>Sharon Cereska</cp:lastModifiedBy>
  <cp:revision>43</cp:revision>
  <dcterms:created xsi:type="dcterms:W3CDTF">2021-02-28T19:43:05Z</dcterms:created>
  <dcterms:modified xsi:type="dcterms:W3CDTF">2024-04-15T17:44:54Z</dcterms:modified>
</cp:coreProperties>
</file>