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0" r:id="rId4"/>
  </p:sldMasterIdLst>
  <p:notesMasterIdLst>
    <p:notesMasterId r:id="rId37"/>
  </p:notesMasterIdLst>
  <p:sldIdLst>
    <p:sldId id="256" r:id="rId5"/>
    <p:sldId id="307" r:id="rId6"/>
    <p:sldId id="334" r:id="rId7"/>
    <p:sldId id="262" r:id="rId8"/>
    <p:sldId id="337" r:id="rId9"/>
    <p:sldId id="339" r:id="rId10"/>
    <p:sldId id="264" r:id="rId11"/>
    <p:sldId id="324" r:id="rId12"/>
    <p:sldId id="323" r:id="rId13"/>
    <p:sldId id="259" r:id="rId14"/>
    <p:sldId id="321" r:id="rId15"/>
    <p:sldId id="326" r:id="rId16"/>
    <p:sldId id="320" r:id="rId17"/>
    <p:sldId id="327" r:id="rId18"/>
    <p:sldId id="325" r:id="rId19"/>
    <p:sldId id="328" r:id="rId20"/>
    <p:sldId id="329" r:id="rId21"/>
    <p:sldId id="330" r:id="rId22"/>
    <p:sldId id="269" r:id="rId23"/>
    <p:sldId id="261" r:id="rId24"/>
    <p:sldId id="331" r:id="rId25"/>
    <p:sldId id="309" r:id="rId26"/>
    <p:sldId id="332" r:id="rId27"/>
    <p:sldId id="317" r:id="rId28"/>
    <p:sldId id="300" r:id="rId29"/>
    <p:sldId id="299" r:id="rId30"/>
    <p:sldId id="290" r:id="rId31"/>
    <p:sldId id="288" r:id="rId32"/>
    <p:sldId id="282" r:id="rId33"/>
    <p:sldId id="281" r:id="rId34"/>
    <p:sldId id="319" r:id="rId35"/>
    <p:sldId id="336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5B016"/>
    <a:srgbClr val="007398"/>
    <a:srgbClr val="0C660C"/>
    <a:srgbClr val="93C94E"/>
    <a:srgbClr val="D7F5FF"/>
    <a:srgbClr val="00739B"/>
    <a:srgbClr val="658D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7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2BE9-4A34-4D12-A5DD-03956E8AB2B8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9B718-AD38-4783-B6B7-9E5FB1569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46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79B718-AD38-4783-B6B7-9E5FB15698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83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79B718-AD38-4783-B6B7-9E5FB15698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41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79B718-AD38-4783-B6B7-9E5FB156989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61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6E1EDA-B0A7-4EE7-B5CA-EF19EC5B6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239112"/>
          </a:xfrm>
          <a:prstGeom prst="rect">
            <a:avLst/>
          </a:prstGeom>
          <a:solidFill>
            <a:srgbClr val="0073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36949578-07BE-4F17-ADB4-AF36623F1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470" y="2206037"/>
            <a:ext cx="10515600" cy="771942"/>
          </a:xfrm>
          <a:prstGeom prst="rect">
            <a:avLst/>
          </a:prstGeom>
        </p:spPr>
        <p:txBody>
          <a:bodyPr/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68A77C7-C01A-4A0F-AF95-60D10E86E7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4470" y="3119556"/>
            <a:ext cx="10515599" cy="1956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Presented By</a:t>
            </a:r>
          </a:p>
        </p:txBody>
      </p:sp>
      <p:pic>
        <p:nvPicPr>
          <p:cNvPr id="10" name="Picture 9" descr="City of Englewood Logo">
            <a:extLst>
              <a:ext uri="{FF2B5EF4-FFF2-40B4-BE49-F238E27FC236}">
                <a16:creationId xmlns:a16="http://schemas.microsoft.com/office/drawing/2014/main" id="{67762E52-B40D-445F-BC07-EBEFB5987C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4470" y="618888"/>
            <a:ext cx="4494376" cy="10282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90F47AD-7D2D-4C1B-8A10-6762594D6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39112"/>
            <a:ext cx="12192000" cy="618888"/>
          </a:xfrm>
          <a:prstGeom prst="rect">
            <a:avLst/>
          </a:prstGeom>
          <a:solidFill>
            <a:srgbClr val="93C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09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8F78F23B-5C41-496A-83D1-C0477FCE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63" y="327026"/>
            <a:ext cx="11377110" cy="57785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8C3708-E6DF-4958-9D0E-AE1AD12B0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8878" y="1078518"/>
            <a:ext cx="11377111" cy="0"/>
          </a:xfrm>
          <a:prstGeom prst="line">
            <a:avLst/>
          </a:prstGeom>
          <a:ln w="28575">
            <a:solidFill>
              <a:srgbClr val="93C9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F4AFB1E-1978-4CD2-A3D5-152794615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1924" y="6250079"/>
            <a:ext cx="1734065" cy="46564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BA4074B-B35A-4158-91DE-6389F17EB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8463" y="6118015"/>
            <a:ext cx="11377526" cy="0"/>
          </a:xfrm>
          <a:prstGeom prst="line">
            <a:avLst/>
          </a:prstGeom>
          <a:ln w="28575">
            <a:solidFill>
              <a:srgbClr val="93C9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6872EF4-7E3F-4068-A043-9449928AA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462" y="1293839"/>
            <a:ext cx="11377109" cy="46088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73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C7014-E4E1-4538-BFD2-C4D8FE11C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463" y="1293839"/>
            <a:ext cx="6921844" cy="46088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8F78F23B-5C41-496A-83D1-C0477FCE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62" y="327026"/>
            <a:ext cx="11377111" cy="57785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8C3708-E6DF-4958-9D0E-AE1AD12B0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8878" y="1078518"/>
            <a:ext cx="11377111" cy="0"/>
          </a:xfrm>
          <a:prstGeom prst="line">
            <a:avLst/>
          </a:prstGeom>
          <a:ln w="28575">
            <a:solidFill>
              <a:srgbClr val="93C9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EDBDD4B-54BD-44DF-AAE3-1A359E9585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30885" y="1293839"/>
            <a:ext cx="4245104" cy="46088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A81FE9-F102-4B30-855E-6F11BB631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1924" y="6250079"/>
            <a:ext cx="1734065" cy="46564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955B895-DD83-4967-998D-15B2C2031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8463" y="6118015"/>
            <a:ext cx="11377526" cy="0"/>
          </a:xfrm>
          <a:prstGeom prst="line">
            <a:avLst/>
          </a:prstGeom>
          <a:ln w="28575">
            <a:solidFill>
              <a:srgbClr val="93C9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784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8F78F23B-5C41-496A-83D1-C0477FCE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62" y="327026"/>
            <a:ext cx="11377111" cy="57785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8C3708-E6DF-4958-9D0E-AE1AD12B0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8878" y="1078518"/>
            <a:ext cx="11377111" cy="0"/>
          </a:xfrm>
          <a:prstGeom prst="line">
            <a:avLst/>
          </a:prstGeom>
          <a:ln w="28575">
            <a:solidFill>
              <a:srgbClr val="93C9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7FA81FE9-F102-4B30-855E-6F11BB631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1924" y="6250079"/>
            <a:ext cx="1734065" cy="46564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955B895-DD83-4967-998D-15B2C2031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8463" y="6118015"/>
            <a:ext cx="11377526" cy="0"/>
          </a:xfrm>
          <a:prstGeom prst="line">
            <a:avLst/>
          </a:prstGeom>
          <a:ln w="28575">
            <a:solidFill>
              <a:srgbClr val="93C9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0BE0AC-3540-4237-AF9B-90E660FCA8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8462" y="1198563"/>
            <a:ext cx="11377613" cy="4787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1736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C7014-E4E1-4538-BFD2-C4D8FE11C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463" y="1293839"/>
            <a:ext cx="6921844" cy="46088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8F78F23B-5C41-496A-83D1-C0477FCE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62" y="327026"/>
            <a:ext cx="11377111" cy="57785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8C3708-E6DF-4958-9D0E-AE1AD12B0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8878" y="1078518"/>
            <a:ext cx="11377111" cy="0"/>
          </a:xfrm>
          <a:prstGeom prst="line">
            <a:avLst/>
          </a:prstGeom>
          <a:ln w="28575">
            <a:solidFill>
              <a:srgbClr val="93C9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7FA81FE9-F102-4B30-855E-6F11BB631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1924" y="6250079"/>
            <a:ext cx="1734065" cy="46564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955B895-DD83-4967-998D-15B2C2031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8463" y="6118015"/>
            <a:ext cx="11377526" cy="0"/>
          </a:xfrm>
          <a:prstGeom prst="line">
            <a:avLst/>
          </a:prstGeom>
          <a:ln w="28575">
            <a:solidFill>
              <a:srgbClr val="93C9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799F3399-69D6-4C55-8A6C-AA0339ECF29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7494588" y="1293813"/>
            <a:ext cx="4281487" cy="46085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83807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8F78F23B-5C41-496A-83D1-C0477FCE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63" y="327026"/>
            <a:ext cx="11377110" cy="57785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8C3708-E6DF-4958-9D0E-AE1AD12B0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8878" y="1078518"/>
            <a:ext cx="11377111" cy="0"/>
          </a:xfrm>
          <a:prstGeom prst="line">
            <a:avLst/>
          </a:prstGeom>
          <a:ln w="28575">
            <a:solidFill>
              <a:srgbClr val="93C9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F4AFB1E-1978-4CD2-A3D5-152794615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1924" y="6250079"/>
            <a:ext cx="1734065" cy="46564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BA4074B-B35A-4158-91DE-6389F17EB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8463" y="6118015"/>
            <a:ext cx="11377526" cy="0"/>
          </a:xfrm>
          <a:prstGeom prst="line">
            <a:avLst/>
          </a:prstGeom>
          <a:ln w="28575">
            <a:solidFill>
              <a:srgbClr val="93C9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D1B7A06F-E848-4731-808F-7FAE7993E18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15925" y="1241425"/>
            <a:ext cx="11360150" cy="47450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757628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59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8F78F23B-5C41-496A-83D1-C0477FCE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62" y="327026"/>
            <a:ext cx="11377111" cy="57785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8C3708-E6DF-4958-9D0E-AE1AD12B0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8878" y="1078518"/>
            <a:ext cx="11377111" cy="0"/>
          </a:xfrm>
          <a:prstGeom prst="line">
            <a:avLst/>
          </a:prstGeom>
          <a:ln w="28575">
            <a:solidFill>
              <a:srgbClr val="93C9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7FA81FE9-F102-4B30-855E-6F11BB631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1924" y="6250079"/>
            <a:ext cx="1734065" cy="46564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955B895-DD83-4967-998D-15B2C2031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8463" y="6118015"/>
            <a:ext cx="11377526" cy="0"/>
          </a:xfrm>
          <a:prstGeom prst="line">
            <a:avLst/>
          </a:prstGeom>
          <a:ln w="28575">
            <a:solidFill>
              <a:srgbClr val="93C9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0BE0AC-3540-4237-AF9B-90E660FCA8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8462" y="1198563"/>
            <a:ext cx="11377613" cy="4787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 descr="Green text on a black background&#10;&#10;Description automatically generated">
            <a:extLst>
              <a:ext uri="{FF2B5EF4-FFF2-40B4-BE49-F238E27FC236}">
                <a16:creationId xmlns:a16="http://schemas.microsoft.com/office/drawing/2014/main" id="{1B557941-F436-2BC6-4083-73DF46F448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7318" y="6110302"/>
            <a:ext cx="1734065" cy="66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6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123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49" r:id="rId7"/>
    <p:sldLayoutId id="2147483857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englewoodgov.sharepoint.com/sites/StrategicPlan/Shared%20Documents/Forms/AllItems.aspx?id=%2Fsites%2FStrategicPlan%2FShared%20Documents%2FStrategicPlan%2FTask%2DForce%2DReport%2D%2D%2DEmployee%2DRecognition%2Epdf&amp;parent=%2Fsites%2FStrategicPlan%2FShared%20Documents%2FStrategicPlan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englewoodgov.sharepoint.com/sites/StrategicPlan/Shared%20Documents/Forms/AllItems.aspx?id=%2Fsites%2FStrategicPlan%2FShared%20Documents%2FCOE%2DBlueprint%2Dfor%2DOrganizational%2DSuccess%2D%2D1%2D%5F62717%2Epdf&amp;parent=%2Fsites%2FStrategicPlan%2FShared%20Documents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DF004-D1D8-441A-AB5A-647F0BBEB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890" y="2683595"/>
            <a:ext cx="9983380" cy="1490809"/>
          </a:xfrm>
        </p:spPr>
        <p:txBody>
          <a:bodyPr/>
          <a:lstStyle/>
          <a:p>
            <a:r>
              <a:rPr lang="en-US" dirty="0"/>
              <a:t>Building a Positive Organizational Culture</a:t>
            </a:r>
          </a:p>
        </p:txBody>
      </p:sp>
    </p:spTree>
    <p:extLst>
      <p:ext uri="{BB962C8B-B14F-4D97-AF65-F5344CB8AC3E}">
        <p14:creationId xmlns:p14="http://schemas.microsoft.com/office/powerpoint/2010/main" val="2473768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DD3F1-81AA-4B2F-80D7-915325363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256" y="302533"/>
            <a:ext cx="11495038" cy="332922"/>
          </a:xfrm>
        </p:spPr>
        <p:txBody>
          <a:bodyPr lIns="91440" tIns="45720" rIns="91440" bIns="45720" anchor="t"/>
          <a:lstStyle/>
          <a:p>
            <a:r>
              <a:rPr lang="en-US" sz="4000" dirty="0"/>
              <a:t>Assessing the Culture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6D4DD4A-615E-4202-A8CD-DE36C1EA5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4319" y="126274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AED40F08-046C-400F-893F-1B6A04B76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238" y="1369848"/>
            <a:ext cx="568545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600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600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600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600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600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600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600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600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600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0200" algn="l"/>
              </a:tabLst>
            </a:pPr>
            <a:r>
              <a:rPr kumimoji="0" lang="en-US" altLang="en-US" sz="3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2019 Focus Groups</a:t>
            </a:r>
            <a:endParaRPr kumimoji="0" lang="en-US" altLang="en-US" sz="3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42ADBCDD-2B1A-479D-A082-972B19E6A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238" y="1858386"/>
            <a:ext cx="3773270" cy="39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200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200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200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200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200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200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200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200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200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2000250" algn="l"/>
              </a:tabLst>
            </a:pPr>
            <a:r>
              <a:rPr kumimoji="0" lang="en-US" altLang="en-US" sz="2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One focus group per department</a:t>
            </a:r>
          </a:p>
          <a:p>
            <a:pPr marL="457200" marR="0" lvl="0" indent="-1698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  <a:tab pos="2000250" algn="l"/>
              </a:tabLst>
            </a:pPr>
            <a:r>
              <a:rPr kumimoji="0" lang="en-US" alt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What do you love about the City of Englewood as an organization?</a:t>
            </a:r>
          </a:p>
          <a:p>
            <a:pPr marL="457200" marR="0" lvl="0" indent="-1698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  <a:tab pos="2000250" algn="l"/>
              </a:tabLst>
            </a:pPr>
            <a:r>
              <a:rPr lang="en-US" altLang="en-US" sz="2400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If you had a magic wand, what would you change about our organization?</a:t>
            </a:r>
          </a:p>
        </p:txBody>
      </p:sp>
      <p:pic>
        <p:nvPicPr>
          <p:cNvPr id="1026" name="Picture 2" descr="Focus Groups | Clemson University, South Carolina">
            <a:extLst>
              <a:ext uri="{FF2B5EF4-FFF2-40B4-BE49-F238E27FC236}">
                <a16:creationId xmlns:a16="http://schemas.microsoft.com/office/drawing/2014/main" id="{AEE03449-85F5-DA73-60CD-6FE332E836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1" r="7067"/>
          <a:stretch/>
        </p:blipFill>
        <p:spPr bwMode="auto">
          <a:xfrm>
            <a:off x="4247508" y="1447800"/>
            <a:ext cx="7573998" cy="414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011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50A1A-D75C-7044-06DF-67358475A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Turning Feedback into a S/W 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1118E3-9D84-2E9A-D2B4-109FC95C9A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40" t="41226" r="34981" b="25517"/>
          <a:stretch/>
        </p:blipFill>
        <p:spPr>
          <a:xfrm>
            <a:off x="5478087" y="1463770"/>
            <a:ext cx="5669280" cy="39304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6BC135-4CB5-C9F2-6B27-DDD3AA5AEEC8}"/>
              </a:ext>
            </a:extLst>
          </p:cNvPr>
          <p:cNvSpPr/>
          <p:nvPr/>
        </p:nvSpPr>
        <p:spPr>
          <a:xfrm>
            <a:off x="4508277" y="6018415"/>
            <a:ext cx="7570116" cy="698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51238C-24E4-48BC-0B10-AD630E7D7C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29" t="16970" r="31603" b="10788"/>
          <a:stretch/>
        </p:blipFill>
        <p:spPr>
          <a:xfrm>
            <a:off x="398463" y="1438566"/>
            <a:ext cx="4109814" cy="50924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68781-C75E-F87F-3578-806325962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277" y="4962699"/>
            <a:ext cx="7682931" cy="1754642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dirty="0"/>
              <a:t>  Pitfalls:</a:t>
            </a:r>
          </a:p>
          <a:p>
            <a:pPr lvl="1"/>
            <a:r>
              <a:rPr lang="en-US" dirty="0"/>
              <a:t>Synthesizing info was very time consuming</a:t>
            </a:r>
          </a:p>
          <a:p>
            <a:pPr lvl="1"/>
            <a:r>
              <a:rPr lang="en-US" dirty="0"/>
              <a:t>Should’ve split boards and commissions from staff</a:t>
            </a:r>
          </a:p>
        </p:txBody>
      </p:sp>
    </p:spTree>
    <p:extLst>
      <p:ext uri="{BB962C8B-B14F-4D97-AF65-F5344CB8AC3E}">
        <p14:creationId xmlns:p14="http://schemas.microsoft.com/office/powerpoint/2010/main" val="3746974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3A0A9-1FA6-3FA3-2AB0-B3078365D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E6BDFA-210F-975F-70E8-0542EAC12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690" y="3107453"/>
            <a:ext cx="10515600" cy="771942"/>
          </a:xfrm>
        </p:spPr>
        <p:txBody>
          <a:bodyPr/>
          <a:lstStyle/>
          <a:p>
            <a:r>
              <a:rPr lang="en-US" dirty="0"/>
              <a:t>Engaging Staff</a:t>
            </a:r>
          </a:p>
        </p:txBody>
      </p:sp>
    </p:spTree>
    <p:extLst>
      <p:ext uri="{BB962C8B-B14F-4D97-AF65-F5344CB8AC3E}">
        <p14:creationId xmlns:p14="http://schemas.microsoft.com/office/powerpoint/2010/main" val="976788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17F5D-54AA-682B-A62F-6F1BCBB79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98" y="327026"/>
            <a:ext cx="11377110" cy="577850"/>
          </a:xfrm>
        </p:spPr>
        <p:txBody>
          <a:bodyPr/>
          <a:lstStyle/>
          <a:p>
            <a:r>
              <a:rPr lang="en-US" dirty="0"/>
              <a:t>Engaging Staff to Create Solutions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ACFB7D-C5FB-7E9C-D534-8FEE8D1443E1}"/>
              </a:ext>
            </a:extLst>
          </p:cNvPr>
          <p:cNvSpPr/>
          <p:nvPr/>
        </p:nvSpPr>
        <p:spPr>
          <a:xfrm>
            <a:off x="6733309" y="6209607"/>
            <a:ext cx="5286895" cy="577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C6C2FC5-1042-4CFE-6C08-BF4A3FF5F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463" y="1531273"/>
            <a:ext cx="6182776" cy="4171257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  2020 Staff Task Forces</a:t>
            </a:r>
          </a:p>
          <a:p>
            <a:pPr lvl="1"/>
            <a:r>
              <a:rPr lang="en-US" sz="2800" dirty="0"/>
              <a:t>Directors co-led one-year staff task forces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Cross Training &amp; Departmental Coordination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Diversity &amp; Inclusion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Community Engagement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Training &amp; Development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/>
              <a:t>Employee Recognition</a:t>
            </a:r>
          </a:p>
          <a:p>
            <a:pPr lvl="1"/>
            <a:r>
              <a:rPr lang="en-US" sz="2800" dirty="0"/>
              <a:t>50 staff volunteered to serve</a:t>
            </a:r>
          </a:p>
        </p:txBody>
      </p:sp>
      <p:pic>
        <p:nvPicPr>
          <p:cNvPr id="11" name="Picture 10">
            <a:hlinkClick r:id="rId2"/>
            <a:extLst>
              <a:ext uri="{FF2B5EF4-FFF2-40B4-BE49-F238E27FC236}">
                <a16:creationId xmlns:a16="http://schemas.microsoft.com/office/drawing/2014/main" id="{10CED5EA-F988-42B1-63EE-4D5672BE6A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85" t="15758" r="57138" b="22424"/>
          <a:stretch/>
        </p:blipFill>
        <p:spPr>
          <a:xfrm>
            <a:off x="7547956" y="1454727"/>
            <a:ext cx="3258589" cy="42394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4178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4F7FD-7A68-BB5B-9F97-D78ADB9C3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C1E42D-354A-A708-16B6-782077696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690" y="3107453"/>
            <a:ext cx="10515600" cy="771942"/>
          </a:xfrm>
        </p:spPr>
        <p:txBody>
          <a:bodyPr/>
          <a:lstStyle/>
          <a:p>
            <a:r>
              <a:rPr lang="en-US" dirty="0"/>
              <a:t>Creating a Plan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945BEA-F15F-2EF3-2CC5-3DC43EE3E3DC}"/>
              </a:ext>
            </a:extLst>
          </p:cNvPr>
          <p:cNvSpPr txBox="1"/>
          <p:nvPr/>
        </p:nvSpPr>
        <p:spPr>
          <a:xfrm>
            <a:off x="180498" y="6375611"/>
            <a:ext cx="51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76802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55249-9542-2C82-BE36-B5A9E325F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Turning Recommendations into a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234BC-F52B-A21D-C52C-2AFD6CBFB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0585" y="1282580"/>
            <a:ext cx="7066367" cy="4608853"/>
          </a:xfrm>
        </p:spPr>
        <p:txBody>
          <a:bodyPr/>
          <a:lstStyle/>
          <a:p>
            <a:r>
              <a:rPr lang="en-US" dirty="0"/>
              <a:t>Recommendations from Task Forces became </a:t>
            </a:r>
            <a:r>
              <a:rPr lang="en-US" i="1" dirty="0"/>
              <a:t>Blueprint for Organizational Success</a:t>
            </a:r>
            <a:r>
              <a:rPr lang="en-US" dirty="0"/>
              <a:t> in 2021</a:t>
            </a:r>
          </a:p>
          <a:p>
            <a:r>
              <a:rPr lang="en-US" dirty="0"/>
              <a:t>Blueprint become “Governance” outcome area of Strategic Plan in 2022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Pro</a:t>
            </a:r>
            <a:r>
              <a:rPr lang="en-US" dirty="0"/>
              <a:t>:  Engaged Council in organizational improvement</a:t>
            </a:r>
          </a:p>
          <a:p>
            <a:pPr marL="0" indent="0">
              <a:buNone/>
            </a:pPr>
            <a:r>
              <a:rPr lang="en-US" u="sng" dirty="0"/>
              <a:t>Con</a:t>
            </a:r>
            <a:r>
              <a:rPr lang="en-US" dirty="0"/>
              <a:t>:  Council turnover led to opposition of some Blueprint goals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728D7F28-33C8-08A2-98DE-707CEA2613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98" t="16726" r="32088" b="10910"/>
          <a:stretch/>
        </p:blipFill>
        <p:spPr>
          <a:xfrm>
            <a:off x="507076" y="1293839"/>
            <a:ext cx="4148051" cy="53485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2836DE-CD98-75FD-4348-E5A150180582}"/>
              </a:ext>
            </a:extLst>
          </p:cNvPr>
          <p:cNvSpPr txBox="1"/>
          <p:nvPr/>
        </p:nvSpPr>
        <p:spPr>
          <a:xfrm>
            <a:off x="454818" y="6375611"/>
            <a:ext cx="51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89238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93D84-6DCF-B8B4-5DDE-C3AB5D58F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09E4BA-69C8-BFFA-A0A8-9947D7FDD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730" y="3199355"/>
            <a:ext cx="10515600" cy="771942"/>
          </a:xfrm>
        </p:spPr>
        <p:txBody>
          <a:bodyPr/>
          <a:lstStyle/>
          <a:p>
            <a:r>
              <a:rPr lang="en-US" dirty="0"/>
              <a:t>Seeking Professional Help</a:t>
            </a:r>
          </a:p>
        </p:txBody>
      </p:sp>
    </p:spTree>
    <p:extLst>
      <p:ext uri="{BB962C8B-B14F-4D97-AF65-F5344CB8AC3E}">
        <p14:creationId xmlns:p14="http://schemas.microsoft.com/office/powerpoint/2010/main" val="1791562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D2FD-508B-519C-B552-2539F45A2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Culture Focused Supervisory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C7AD6-A513-213D-4C13-686E614BD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CCCMA 2021—”Happy Employees are Great Employees” by Kris Boesch</a:t>
            </a:r>
          </a:p>
          <a:p>
            <a:r>
              <a:rPr lang="en-US" sz="2600" dirty="0"/>
              <a:t>4-hour sessions required for all supervisors in cohorts by level for 11 months around Known Matter Included by Choose People © </a:t>
            </a:r>
          </a:p>
          <a:p>
            <a:pPr lvl="2"/>
            <a:r>
              <a:rPr lang="en-US" dirty="0"/>
              <a:t>Self-awareness</a:t>
            </a:r>
          </a:p>
          <a:p>
            <a:pPr lvl="2"/>
            <a:r>
              <a:rPr lang="en-US" dirty="0"/>
              <a:t>Prioritizing and avoiding overwhelm</a:t>
            </a:r>
          </a:p>
          <a:p>
            <a:pPr lvl="2"/>
            <a:r>
              <a:rPr lang="en-US" dirty="0"/>
              <a:t>Creating psychological safety</a:t>
            </a:r>
          </a:p>
          <a:p>
            <a:pPr lvl="2"/>
            <a:r>
              <a:rPr lang="en-US" dirty="0"/>
              <a:t>Empowering accountability (performance management)</a:t>
            </a:r>
          </a:p>
          <a:p>
            <a:pPr lvl="2"/>
            <a:r>
              <a:rPr lang="en-US" dirty="0"/>
              <a:t>Recognition and celebration</a:t>
            </a:r>
          </a:p>
          <a:p>
            <a:pPr lvl="2"/>
            <a:r>
              <a:rPr lang="en-US" dirty="0"/>
              <a:t>Facilitating good decisions and good meetings</a:t>
            </a:r>
          </a:p>
          <a:p>
            <a:pPr lvl="2"/>
            <a:r>
              <a:rPr lang="en-US" dirty="0"/>
              <a:t>Building your team</a:t>
            </a:r>
          </a:p>
          <a:p>
            <a:pPr lvl="2"/>
            <a:r>
              <a:rPr lang="en-US" dirty="0"/>
              <a:t>Having kind, candid and constructive communication</a:t>
            </a:r>
          </a:p>
          <a:p>
            <a:pPr lvl="2"/>
            <a:r>
              <a:rPr lang="en-US" dirty="0"/>
              <a:t>Resolving conflict</a:t>
            </a:r>
          </a:p>
          <a:p>
            <a:pPr lvl="2"/>
            <a:r>
              <a:rPr lang="en-US" dirty="0"/>
              <a:t>Living our mission, vision, values</a:t>
            </a:r>
          </a:p>
          <a:p>
            <a:pPr lvl="2"/>
            <a:endParaRPr lang="en-US" dirty="0"/>
          </a:p>
        </p:txBody>
      </p:sp>
      <p:pic>
        <p:nvPicPr>
          <p:cNvPr id="5" name="Picture 4" descr="A green circle with a logo and text&#10;&#10;Description automatically generated">
            <a:extLst>
              <a:ext uri="{FF2B5EF4-FFF2-40B4-BE49-F238E27FC236}">
                <a16:creationId xmlns:a16="http://schemas.microsoft.com/office/drawing/2014/main" id="{DF6006F7-FEE4-D2C3-CA52-5BD1D718C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985" y="2905361"/>
            <a:ext cx="2864327" cy="286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21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FA41F-4EC8-2691-CE0B-8B0412567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Culture-Focused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9FAEC-DC3D-A9D9-A5C3-1D5DB319A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0792" y="1772492"/>
            <a:ext cx="7581208" cy="460885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Pros</a:t>
            </a:r>
            <a:r>
              <a:rPr lang="en-US" dirty="0"/>
              <a:t>:  Baseline of expectations for all supervisors, shared language and terminology, longevity of concepts, weeded out some supervisors, negotiated rights to record and reuse materials</a:t>
            </a:r>
          </a:p>
          <a:p>
            <a:pPr marL="0" indent="0">
              <a:buNone/>
            </a:pPr>
            <a:r>
              <a:rPr lang="en-US" u="sng" dirty="0"/>
              <a:t>Cons</a:t>
            </a:r>
            <a:r>
              <a:rPr lang="en-US" dirty="0"/>
              <a:t>:  $75K, some resented mandatory nature, followed hot topics (i.e. burnout and overwhelm), </a:t>
            </a:r>
            <a:r>
              <a:rPr lang="en-US" i="1" dirty="0"/>
              <a:t>may</a:t>
            </a:r>
            <a:r>
              <a:rPr lang="en-US" dirty="0"/>
              <a:t> have swung pendulum too far to relationships over performance</a:t>
            </a:r>
          </a:p>
          <a:p>
            <a:endParaRPr lang="en-US" dirty="0"/>
          </a:p>
        </p:txBody>
      </p:sp>
      <p:pic>
        <p:nvPicPr>
          <p:cNvPr id="2050" name="Picture 2" descr="Classroom Training: The Pros and the Cons - HR Daily Advisor">
            <a:extLst>
              <a:ext uri="{FF2B5EF4-FFF2-40B4-BE49-F238E27FC236}">
                <a16:creationId xmlns:a16="http://schemas.microsoft.com/office/drawing/2014/main" id="{955DF1F6-7148-9FFC-F601-BDC158CBF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13"/>
          <a:stretch/>
        </p:blipFill>
        <p:spPr bwMode="auto">
          <a:xfrm>
            <a:off x="328378" y="1837111"/>
            <a:ext cx="4143869" cy="353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36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DF004-D1D8-441A-AB5A-647F0BBEB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909" y="2906439"/>
            <a:ext cx="5814204" cy="771942"/>
          </a:xfrm>
        </p:spPr>
        <p:txBody>
          <a:bodyPr lIns="91440" tIns="45720" rIns="91440" bIns="45720" anchor="t"/>
          <a:lstStyle/>
          <a:p>
            <a:pPr algn="ctr"/>
            <a:r>
              <a:rPr lang="en-US" dirty="0"/>
              <a:t>Mission, Vision Values</a:t>
            </a:r>
            <a:endParaRPr lang="en-US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77A2F0-71A7-48B5-8E95-4C1719235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760" y="150231"/>
            <a:ext cx="4857633" cy="65872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4F3740-DE39-4B74-7E57-B01217AB1D61}"/>
              </a:ext>
            </a:extLst>
          </p:cNvPr>
          <p:cNvSpPr txBox="1"/>
          <p:nvPr/>
        </p:nvSpPr>
        <p:spPr>
          <a:xfrm>
            <a:off x="180498" y="6375611"/>
            <a:ext cx="51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203344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9B30A-6B1B-E175-0A9D-B8A9C9EAE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Session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909DA-EE30-C0D7-4F35-057E02E66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2086071"/>
            <a:ext cx="6548438" cy="4608853"/>
          </a:xfrm>
        </p:spPr>
        <p:txBody>
          <a:bodyPr lIns="91440" tIns="45720" rIns="91440" bIns="45720" anchor="t"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Organizational Culture:  what and why?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Englewood Journey</a:t>
            </a:r>
          </a:p>
          <a:p>
            <a:pPr lvl="1"/>
            <a:r>
              <a:rPr lang="en-US" dirty="0"/>
              <a:t>Assessing the culture</a:t>
            </a:r>
          </a:p>
          <a:p>
            <a:pPr lvl="1"/>
            <a:r>
              <a:rPr lang="en-US" dirty="0"/>
              <a:t>Engaging staff</a:t>
            </a:r>
          </a:p>
          <a:p>
            <a:pPr lvl="1"/>
            <a:r>
              <a:rPr lang="en-US" dirty="0"/>
              <a:t>Creating a plan</a:t>
            </a:r>
          </a:p>
          <a:p>
            <a:pPr lvl="1"/>
            <a:r>
              <a:rPr lang="en-US" dirty="0"/>
              <a:t>Seeking professional help</a:t>
            </a:r>
          </a:p>
          <a:p>
            <a:pPr lvl="1"/>
            <a:r>
              <a:rPr lang="en-US" dirty="0"/>
              <a:t>Maintaining and continuously improving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923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A0B8D-0DE8-646E-C55A-C99CAD7FC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63" y="268111"/>
            <a:ext cx="11377110" cy="904876"/>
          </a:xfrm>
        </p:spPr>
        <p:txBody>
          <a:bodyPr lIns="91440" tIns="45720" rIns="91440" bIns="45720" anchor="t"/>
          <a:lstStyle/>
          <a:p>
            <a:r>
              <a:rPr lang="en-US" sz="4000" dirty="0"/>
              <a:t>Creating MVVs that Employees Embrace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BCCD1-4A48-33F1-2A8E-276C6158A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462" y="1293839"/>
            <a:ext cx="6916763" cy="460885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 u="sng" dirty="0"/>
              <a:t>Champion Team Members</a:t>
            </a:r>
          </a:p>
          <a:p>
            <a:pPr marL="457200" indent="-457200"/>
            <a:r>
              <a:rPr lang="en-US" dirty="0"/>
              <a:t>Tim Dodd, CMO</a:t>
            </a:r>
          </a:p>
          <a:p>
            <a:pPr marL="457200" indent="-457200"/>
            <a:r>
              <a:rPr lang="en-US" dirty="0"/>
              <a:t>Jamie Safulko, South Platte Renew</a:t>
            </a:r>
          </a:p>
          <a:p>
            <a:pPr marL="457200" indent="-457200"/>
            <a:r>
              <a:rPr lang="en-US" dirty="0"/>
              <a:t>Sara Stant, Parks &amp; Rec</a:t>
            </a:r>
          </a:p>
          <a:p>
            <a:pPr marL="457200" indent="-457200"/>
            <a:r>
              <a:rPr lang="en-US" dirty="0"/>
              <a:t>Jerry Brown, Community Development</a:t>
            </a:r>
          </a:p>
          <a:p>
            <a:pPr marL="457200" indent="-457200"/>
            <a:r>
              <a:rPr lang="en-US" dirty="0"/>
              <a:t>Joel Jose, Police </a:t>
            </a:r>
          </a:p>
          <a:p>
            <a:pPr marL="457200" indent="-457200"/>
            <a:r>
              <a:rPr lang="en-US" dirty="0"/>
              <a:t>Chad Read, Police </a:t>
            </a:r>
          </a:p>
          <a:p>
            <a:pPr marL="457200" indent="-457200"/>
            <a:r>
              <a:rPr lang="en-US" dirty="0"/>
              <a:t>Kimberly Ramuno, Utilities</a:t>
            </a:r>
          </a:p>
          <a:p>
            <a:pPr marL="457200" indent="-457200"/>
            <a:r>
              <a:rPr lang="en-US" dirty="0"/>
              <a:t>Tre Blake, Public Works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30E18FF-D3AD-53BA-A1A8-781D11849CFE}"/>
              </a:ext>
            </a:extLst>
          </p:cNvPr>
          <p:cNvSpPr txBox="1">
            <a:spLocks/>
          </p:cNvSpPr>
          <p:nvPr/>
        </p:nvSpPr>
        <p:spPr>
          <a:xfrm>
            <a:off x="7682031" y="1288088"/>
            <a:ext cx="4156310" cy="462323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/>
              <a:t>Process</a:t>
            </a:r>
          </a:p>
          <a:p>
            <a:pPr marL="457200" indent="-457200"/>
            <a:r>
              <a:rPr lang="en-US" dirty="0"/>
              <a:t>Eight focus groups</a:t>
            </a:r>
          </a:p>
          <a:p>
            <a:pPr marL="457200" indent="-457200"/>
            <a:r>
              <a:rPr lang="en-US" dirty="0"/>
              <a:t>Over 100 participants</a:t>
            </a:r>
          </a:p>
          <a:p>
            <a:pPr marL="457200" indent="-457200"/>
            <a:r>
              <a:rPr lang="en-US" dirty="0"/>
              <a:t>Over 470 unique comments</a:t>
            </a:r>
          </a:p>
          <a:p>
            <a:pPr marL="457200" indent="-457200"/>
            <a:r>
              <a:rPr lang="en-US" dirty="0"/>
              <a:t>15 Champion Team meetings</a:t>
            </a:r>
          </a:p>
          <a:p>
            <a:pPr marL="457200" indent="-457200"/>
            <a:r>
              <a:rPr lang="en-US" dirty="0"/>
              <a:t>Approved by Council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136854-34A1-EBB4-CA8E-D6D60C8C33A3}"/>
              </a:ext>
            </a:extLst>
          </p:cNvPr>
          <p:cNvSpPr txBox="1"/>
          <p:nvPr/>
        </p:nvSpPr>
        <p:spPr>
          <a:xfrm>
            <a:off x="180498" y="6375611"/>
            <a:ext cx="51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500448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9E5CA-FC8E-66D7-FA00-9001B48E9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5BDF81-8A90-0A5A-3F8D-393F7CF2A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18339"/>
            <a:ext cx="10515600" cy="771942"/>
          </a:xfrm>
        </p:spPr>
        <p:txBody>
          <a:bodyPr/>
          <a:lstStyle/>
          <a:p>
            <a:pPr algn="ctr"/>
            <a:r>
              <a:rPr lang="en-US" dirty="0"/>
              <a:t>Maintaining &amp; Continuously Improving</a:t>
            </a:r>
          </a:p>
        </p:txBody>
      </p:sp>
    </p:spTree>
    <p:extLst>
      <p:ext uri="{BB962C8B-B14F-4D97-AF65-F5344CB8AC3E}">
        <p14:creationId xmlns:p14="http://schemas.microsoft.com/office/powerpoint/2010/main" val="2907023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2DCA6-AC9B-043E-99F2-2E55B42D5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Supervisor Training Cohorts 2X Per Year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AFA678-7B4B-324B-49C9-C348C3DFD1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3002" y="1138225"/>
            <a:ext cx="10225995" cy="4787900"/>
          </a:xfrm>
        </p:spPr>
        <p:txBody>
          <a:bodyPr/>
          <a:lstStyle/>
          <a:p>
            <a:r>
              <a:rPr lang="en-US" sz="2600" dirty="0"/>
              <a:t>Session 1: People Leadership and Culture Expectations</a:t>
            </a:r>
          </a:p>
          <a:p>
            <a:r>
              <a:rPr lang="en-US" sz="2600" dirty="0"/>
              <a:t>Session 2: Introduction to Labor and Employment Law</a:t>
            </a:r>
          </a:p>
          <a:p>
            <a:r>
              <a:rPr lang="en-US" sz="2600" dirty="0"/>
              <a:t>Session 3: Leave Management and Performance Management</a:t>
            </a:r>
          </a:p>
          <a:p>
            <a:r>
              <a:rPr lang="en-US" sz="2600" dirty="0"/>
              <a:t>Session 4: Preventing Harassment and Discrimination</a:t>
            </a:r>
          </a:p>
          <a:p>
            <a:r>
              <a:rPr lang="en-US" sz="2600" dirty="0"/>
              <a:t>Session 5: Navigating Conflict in the Workplace</a:t>
            </a:r>
          </a:p>
          <a:p>
            <a:r>
              <a:rPr lang="en-US" sz="2600" dirty="0"/>
              <a:t>Session 6: Strategic Planning | Vision, Mission, and Values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2CA926-244F-4548-82E5-C01F43B4880A}"/>
              </a:ext>
            </a:extLst>
          </p:cNvPr>
          <p:cNvSpPr/>
          <p:nvPr/>
        </p:nvSpPr>
        <p:spPr>
          <a:xfrm>
            <a:off x="223935" y="6089780"/>
            <a:ext cx="11968065" cy="7682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sitting at desks in a room&#10;&#10;Description automatically generated with medium confidence">
            <a:extLst>
              <a:ext uri="{FF2B5EF4-FFF2-40B4-BE49-F238E27FC236}">
                <a16:creationId xmlns:a16="http://schemas.microsoft.com/office/drawing/2014/main" id="{1E226BAC-6E37-49C9-ACDD-06003B9EC3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30"/>
          <a:stretch/>
        </p:blipFill>
        <p:spPr>
          <a:xfrm>
            <a:off x="0" y="4106488"/>
            <a:ext cx="12192000" cy="275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7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F59B5-2F55-98BD-A147-91C95EC0B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Communications &amp; Staff Meetings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11A2F6-F4F1-C666-4A66-EFBB688D81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8462" y="1165311"/>
            <a:ext cx="11377613" cy="4986106"/>
          </a:xfrm>
        </p:spPr>
        <p:txBody>
          <a:bodyPr numCol="2"/>
          <a:lstStyle/>
          <a:p>
            <a:r>
              <a:rPr lang="en-US" dirty="0"/>
              <a:t>Junction newsletter</a:t>
            </a:r>
          </a:p>
          <a:p>
            <a:pPr lvl="1"/>
            <a:r>
              <a:rPr lang="en-US" sz="2300" dirty="0"/>
              <a:t>2022—Known Matter Included recaps</a:t>
            </a:r>
          </a:p>
          <a:p>
            <a:pPr lvl="1"/>
            <a:r>
              <a:rPr lang="en-US" sz="2300" dirty="0"/>
              <a:t>2023—Values recaps</a:t>
            </a:r>
          </a:p>
          <a:p>
            <a:pPr lvl="1"/>
            <a:r>
              <a:rPr lang="en-US" sz="2300" dirty="0"/>
              <a:t>2024—Living the Values employee spotlights</a:t>
            </a:r>
          </a:p>
          <a:p>
            <a:r>
              <a:rPr lang="en-US" dirty="0"/>
              <a:t>Questions of the Month</a:t>
            </a:r>
          </a:p>
          <a:p>
            <a:r>
              <a:rPr lang="en-US" dirty="0"/>
              <a:t>Celebration and appreciation</a:t>
            </a:r>
          </a:p>
          <a:p>
            <a:pPr lvl="1"/>
            <a:r>
              <a:rPr lang="en-US" dirty="0"/>
              <a:t>Time for Recognition</a:t>
            </a:r>
          </a:p>
          <a:p>
            <a:pPr lvl="1"/>
            <a:r>
              <a:rPr lang="en-US" dirty="0"/>
              <a:t>Employee recognition events</a:t>
            </a:r>
          </a:p>
          <a:p>
            <a:pPr lvl="1"/>
            <a:r>
              <a:rPr lang="en-US" dirty="0"/>
              <a:t>Council recognitions</a:t>
            </a:r>
          </a:p>
          <a:p>
            <a:pPr lvl="1"/>
            <a:r>
              <a:rPr lang="en-US" dirty="0"/>
              <a:t>Annual awards program</a:t>
            </a:r>
          </a:p>
          <a:p>
            <a:r>
              <a:rPr lang="en-US" dirty="0"/>
              <a:t>Culture Corners</a:t>
            </a:r>
          </a:p>
          <a:p>
            <a:pPr lvl="1"/>
            <a:r>
              <a:rPr lang="en-US" dirty="0"/>
              <a:t>All-staff</a:t>
            </a:r>
          </a:p>
          <a:p>
            <a:pPr lvl="1"/>
            <a:r>
              <a:rPr lang="en-US" dirty="0"/>
              <a:t>Supervisors All-Hands</a:t>
            </a:r>
          </a:p>
          <a:p>
            <a:r>
              <a:rPr lang="en-US" dirty="0"/>
              <a:t>Ask Anything </a:t>
            </a:r>
            <a:r>
              <a:rPr lang="en-US" sz="2400" i="1" dirty="0"/>
              <a:t>(anonymously)</a:t>
            </a:r>
            <a:endParaRPr lang="en-US" i="1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3074" name="Picture 2" descr="Our Classroom Mode Training Feature | iHASCO">
            <a:extLst>
              <a:ext uri="{FF2B5EF4-FFF2-40B4-BE49-F238E27FC236}">
                <a16:creationId xmlns:a16="http://schemas.microsoft.com/office/drawing/2014/main" id="{A7AC23C5-FF44-F7A6-AA7B-47BAF7FC8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858" y="3125098"/>
            <a:ext cx="4219921" cy="281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9CC356-440C-AEC5-0747-9731013FC56D}"/>
              </a:ext>
            </a:extLst>
          </p:cNvPr>
          <p:cNvSpPr/>
          <p:nvPr/>
        </p:nvSpPr>
        <p:spPr>
          <a:xfrm>
            <a:off x="307571" y="6184669"/>
            <a:ext cx="2011680" cy="515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80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mployee Satisfaction Surveys: How Do They Increase Employee Engagement? :  Jobillico.com">
            <a:extLst>
              <a:ext uri="{FF2B5EF4-FFF2-40B4-BE49-F238E27FC236}">
                <a16:creationId xmlns:a16="http://schemas.microsoft.com/office/drawing/2014/main" id="{928A8DEE-79B5-4BCF-A0B0-38A068D9D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407" y="1934547"/>
            <a:ext cx="6598131" cy="372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D1EF3B-423E-442B-483B-B3DBF61B4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Employee Satisfaction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38465-2D46-53F7-3BE1-B711A5CF8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466" y="1867418"/>
            <a:ext cx="6587055" cy="4608853"/>
          </a:xfrm>
        </p:spPr>
        <p:txBody>
          <a:bodyPr/>
          <a:lstStyle/>
          <a:p>
            <a:r>
              <a:rPr lang="en-US" sz="2700" dirty="0"/>
              <a:t>Began in 2020 to continue open discussions started as part of focus groups</a:t>
            </a:r>
          </a:p>
          <a:p>
            <a:r>
              <a:rPr lang="en-US" sz="2700" dirty="0"/>
              <a:t>Modified in 2021 to match                 Choose People curriculum</a:t>
            </a:r>
          </a:p>
          <a:p>
            <a:r>
              <a:rPr lang="en-US" sz="2700" dirty="0"/>
              <a:t>Online and anonymous</a:t>
            </a:r>
          </a:p>
          <a:p>
            <a:r>
              <a:rPr lang="en-US" sz="2700" dirty="0"/>
              <a:t>Conducted late fall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4FFEA3-69D5-7843-DE3B-65B7125B4B24}"/>
              </a:ext>
            </a:extLst>
          </p:cNvPr>
          <p:cNvSpPr txBox="1"/>
          <p:nvPr/>
        </p:nvSpPr>
        <p:spPr>
          <a:xfrm>
            <a:off x="180498" y="6375611"/>
            <a:ext cx="51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414928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6041F-17E6-96E8-8C81-E39553E98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Participation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B285E98-467E-7114-1330-64E17B65CD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061928"/>
              </p:ext>
            </p:extLst>
          </p:nvPr>
        </p:nvGraphicFramePr>
        <p:xfrm>
          <a:off x="1040172" y="1598613"/>
          <a:ext cx="10093692" cy="3200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046846">
                  <a:extLst>
                    <a:ext uri="{9D8B030D-6E8A-4147-A177-3AD203B41FA5}">
                      <a16:colId xmlns:a16="http://schemas.microsoft.com/office/drawing/2014/main" val="3842709697"/>
                    </a:ext>
                  </a:extLst>
                </a:gridCol>
                <a:gridCol w="5046846">
                  <a:extLst>
                    <a:ext uri="{9D8B030D-6E8A-4147-A177-3AD203B41FA5}">
                      <a16:colId xmlns:a16="http://schemas.microsoft.com/office/drawing/2014/main" val="2499820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PARTICIPATION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382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155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980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287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5877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222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616122"/>
                  </a:ext>
                </a:extLst>
              </a:tr>
              <a:tr h="282941">
                <a:tc>
                  <a:txBody>
                    <a:bodyPr/>
                    <a:lstStyle/>
                    <a:p>
                      <a:r>
                        <a:rPr lang="en-US" sz="36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217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262110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6CB5FC1-69E0-7D57-154D-47C2FD6A79AA}"/>
              </a:ext>
            </a:extLst>
          </p:cNvPr>
          <p:cNvSpPr txBox="1"/>
          <p:nvPr/>
        </p:nvSpPr>
        <p:spPr>
          <a:xfrm>
            <a:off x="180498" y="6375611"/>
            <a:ext cx="51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47146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534DF-62F7-73FC-B94E-5515F80FE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62" y="198072"/>
            <a:ext cx="11377110" cy="577850"/>
          </a:xfrm>
        </p:spPr>
        <p:txBody>
          <a:bodyPr/>
          <a:lstStyle/>
          <a:p>
            <a:r>
              <a:rPr lang="en-US" sz="2800" dirty="0"/>
              <a:t>How satisfied are you with your overall experience as a City of Englewood employee?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EFDE2C-4039-A1AA-8ECA-92552BE08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8968" y="1333306"/>
            <a:ext cx="8779747" cy="474804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83E31E-10AC-3CC6-BE77-D9C14498846B}"/>
              </a:ext>
            </a:extLst>
          </p:cNvPr>
          <p:cNvSpPr txBox="1"/>
          <p:nvPr/>
        </p:nvSpPr>
        <p:spPr>
          <a:xfrm>
            <a:off x="180498" y="6375611"/>
            <a:ext cx="51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732450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F4AED-EBA0-0605-2B52-33B75E3E8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City values its employees: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7E726C-EBBC-22F3-510E-686AFC8D0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948" y="1346725"/>
            <a:ext cx="9220200" cy="47273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439113-8C1E-C9FE-9AE1-7AB5A6A34697}"/>
              </a:ext>
            </a:extLst>
          </p:cNvPr>
          <p:cNvSpPr txBox="1"/>
          <p:nvPr/>
        </p:nvSpPr>
        <p:spPr>
          <a:xfrm>
            <a:off x="180498" y="6375611"/>
            <a:ext cx="51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794530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D3E31-BEBE-57FC-2931-19B3C9E7F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45" y="221518"/>
            <a:ext cx="11377110" cy="577850"/>
          </a:xfrm>
        </p:spPr>
        <p:txBody>
          <a:bodyPr/>
          <a:lstStyle/>
          <a:p>
            <a:r>
              <a:rPr lang="en-US" sz="2800" dirty="0"/>
              <a:t>I feel valued (known, mattered, and included) as an individual and contributor to the organization: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38CC14-C2EF-AEDF-C66D-51D2184DB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9" b="1100"/>
          <a:stretch/>
        </p:blipFill>
        <p:spPr>
          <a:xfrm>
            <a:off x="1695061" y="1169437"/>
            <a:ext cx="8801877" cy="48830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815EF8-8242-DBE4-813A-365F06C378D2}"/>
              </a:ext>
            </a:extLst>
          </p:cNvPr>
          <p:cNvSpPr txBox="1"/>
          <p:nvPr/>
        </p:nvSpPr>
        <p:spPr>
          <a:xfrm>
            <a:off x="180498" y="6375611"/>
            <a:ext cx="51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773364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89A24-AA6F-268A-5936-C477CC96B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thing I like most about my job is: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2B3448-2159-6D78-807D-24A0AEAB2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76" y="1341742"/>
            <a:ext cx="11168330" cy="46345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1D3AA4-BC9F-2934-98E2-14495A4464B2}"/>
              </a:ext>
            </a:extLst>
          </p:cNvPr>
          <p:cNvSpPr txBox="1"/>
          <p:nvPr/>
        </p:nvSpPr>
        <p:spPr>
          <a:xfrm>
            <a:off x="180498" y="6375611"/>
            <a:ext cx="51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636330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BF97-BFE6-DAB4-8D48-B35D1CF94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972" y="2851150"/>
            <a:ext cx="8629313" cy="577850"/>
          </a:xfrm>
        </p:spPr>
        <p:txBody>
          <a:bodyPr/>
          <a:lstStyle/>
          <a:p>
            <a:r>
              <a:rPr lang="en-US" dirty="0"/>
              <a:t>What makes a good organizational culture?</a:t>
            </a:r>
          </a:p>
        </p:txBody>
      </p:sp>
    </p:spTree>
    <p:extLst>
      <p:ext uri="{BB962C8B-B14F-4D97-AF65-F5344CB8AC3E}">
        <p14:creationId xmlns:p14="http://schemas.microsoft.com/office/powerpoint/2010/main" val="32906784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E2708-6756-B083-211A-629FD557E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thing I like least about my job is: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FE85FA-25F4-4F2C-C59D-0FC6F1DC4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63" y="1219200"/>
            <a:ext cx="11397411" cy="4739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775978-24D6-058B-8807-ECC31E51FE9E}"/>
              </a:ext>
            </a:extLst>
          </p:cNvPr>
          <p:cNvSpPr txBox="1"/>
          <p:nvPr/>
        </p:nvSpPr>
        <p:spPr>
          <a:xfrm>
            <a:off x="180498" y="6375611"/>
            <a:ext cx="51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6558665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52FBA-2484-DB0D-2613-C224DB9E4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61" y="327217"/>
            <a:ext cx="11377110" cy="577850"/>
          </a:xfrm>
        </p:spPr>
        <p:txBody>
          <a:bodyPr lIns="91440" tIns="45720" rIns="91440" bIns="45720" anchor="t"/>
          <a:lstStyle/>
          <a:p>
            <a:r>
              <a:rPr lang="en-US" sz="3800" dirty="0"/>
              <a:t>Engaging Supervisors to Address Shortcomings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172EF-B06E-73CC-6DD7-D0150C52E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24" y="1293839"/>
            <a:ext cx="11097547" cy="460885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600" dirty="0"/>
              <a:t>2023 Supervisors Retreat Brainstorming:</a:t>
            </a:r>
          </a:p>
          <a:p>
            <a:pPr marL="573088"/>
            <a:r>
              <a:rPr lang="en-US" sz="2600" dirty="0"/>
              <a:t>Promote inclusivity in the workplace</a:t>
            </a:r>
          </a:p>
          <a:p>
            <a:pPr marL="573088"/>
            <a:r>
              <a:rPr lang="en-US" sz="2600" dirty="0"/>
              <a:t>Improve and maintain positive workplace culture</a:t>
            </a:r>
          </a:p>
          <a:p>
            <a:pPr marL="573088"/>
            <a:r>
              <a:rPr lang="en-US" sz="2600" dirty="0"/>
              <a:t>Promote a healthy work-life balance</a:t>
            </a:r>
          </a:p>
          <a:p>
            <a:pPr marL="573088"/>
            <a:r>
              <a:rPr lang="en-US" sz="2600" dirty="0"/>
              <a:t>Ensure employees are aware of City-wide goals and initiatives, and their role in achieving them</a:t>
            </a:r>
          </a:p>
          <a:p>
            <a:r>
              <a:rPr lang="en-US" sz="2600" dirty="0"/>
              <a:t>Ensure all employees feel known, mattered, and included</a:t>
            </a:r>
          </a:p>
        </p:txBody>
      </p:sp>
      <p:pic>
        <p:nvPicPr>
          <p:cNvPr id="8194" name="Picture 2" descr="Employee Satisfaction Surveys: Questions and Tips - Achievers">
            <a:extLst>
              <a:ext uri="{FF2B5EF4-FFF2-40B4-BE49-F238E27FC236}">
                <a16:creationId xmlns:a16="http://schemas.microsoft.com/office/drawing/2014/main" id="{6388FBE8-F65F-4A76-96F7-68D74436D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t="35487" r="1849" b="34655"/>
          <a:stretch/>
        </p:blipFill>
        <p:spPr bwMode="auto">
          <a:xfrm>
            <a:off x="765114" y="4127076"/>
            <a:ext cx="10344538" cy="182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C05ED2-B3BD-9EC5-DF77-F4E313061472}"/>
              </a:ext>
            </a:extLst>
          </p:cNvPr>
          <p:cNvSpPr txBox="1"/>
          <p:nvPr/>
        </p:nvSpPr>
        <p:spPr>
          <a:xfrm>
            <a:off x="180498" y="6375611"/>
            <a:ext cx="51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101775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C2428-C337-7C88-B5EB-C4D036B21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0E33C-B4F6-C80F-4FAD-7AAA8997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3972" y="2285885"/>
            <a:ext cx="6259637" cy="3350144"/>
          </a:xfrm>
        </p:spPr>
        <p:txBody>
          <a:bodyPr/>
          <a:lstStyle/>
          <a:p>
            <a:r>
              <a:rPr lang="en-US" dirty="0"/>
              <a:t>What organizational culture efforts have or haven’t worked in your organization?</a:t>
            </a:r>
          </a:p>
        </p:txBody>
      </p:sp>
      <p:pic>
        <p:nvPicPr>
          <p:cNvPr id="4098" name="Picture 2" descr="Questions Comments Images – Browse 28,946 Stock Photos, Vectors, and Video  | Adobe Stock">
            <a:extLst>
              <a:ext uri="{FF2B5EF4-FFF2-40B4-BE49-F238E27FC236}">
                <a16:creationId xmlns:a16="http://schemas.microsoft.com/office/drawing/2014/main" id="{7D8B09D8-08D2-7BE7-A456-021F495A87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" b="2545"/>
          <a:stretch/>
        </p:blipFill>
        <p:spPr bwMode="auto">
          <a:xfrm>
            <a:off x="288021" y="1088968"/>
            <a:ext cx="5279968" cy="500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32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at is All the Buzz About Organizational Culture? | Spark Success">
            <a:extLst>
              <a:ext uri="{FF2B5EF4-FFF2-40B4-BE49-F238E27FC236}">
                <a16:creationId xmlns:a16="http://schemas.microsoft.com/office/drawing/2014/main" id="{EA2FFA98-E27B-F3A8-947B-13AC61594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45"/>
          <a:stretch/>
        </p:blipFill>
        <p:spPr bwMode="auto">
          <a:xfrm>
            <a:off x="856526" y="256579"/>
            <a:ext cx="10301469" cy="658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E54BF2-F363-19A8-3E56-C7C440B211D6}"/>
              </a:ext>
            </a:extLst>
          </p:cNvPr>
          <p:cNvSpPr txBox="1"/>
          <p:nvPr/>
        </p:nvSpPr>
        <p:spPr>
          <a:xfrm>
            <a:off x="2581153" y="451417"/>
            <a:ext cx="6852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0000"/>
                </a:solidFill>
                <a:latin typeface="+mj-lt"/>
              </a:rPr>
              <a:t>Keys to a healthy…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07705E-B1F6-8022-66F7-999DE23B7498}"/>
              </a:ext>
            </a:extLst>
          </p:cNvPr>
          <p:cNvSpPr txBox="1"/>
          <p:nvPr/>
        </p:nvSpPr>
        <p:spPr>
          <a:xfrm>
            <a:off x="180499" y="6274007"/>
            <a:ext cx="31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9355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at is All the Buzz About Organizational Culture? | Spark Success">
            <a:extLst>
              <a:ext uri="{FF2B5EF4-FFF2-40B4-BE49-F238E27FC236}">
                <a16:creationId xmlns:a16="http://schemas.microsoft.com/office/drawing/2014/main" id="{EA2FFA98-E27B-F3A8-947B-13AC61594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70"/>
          <a:stretch/>
        </p:blipFill>
        <p:spPr bwMode="auto">
          <a:xfrm>
            <a:off x="88983" y="2883663"/>
            <a:ext cx="12014034" cy="399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 descr="Woman hugging her dog">
            <a:extLst>
              <a:ext uri="{FF2B5EF4-FFF2-40B4-BE49-F238E27FC236}">
                <a16:creationId xmlns:a16="http://schemas.microsoft.com/office/drawing/2014/main" id="{8FFAA1DE-38F1-2782-EF81-58EDAF80BD42}"/>
              </a:ext>
            </a:extLst>
          </p:cNvPr>
          <p:cNvSpPr/>
          <p:nvPr/>
        </p:nvSpPr>
        <p:spPr>
          <a:xfrm>
            <a:off x="510143" y="1288404"/>
            <a:ext cx="2721242" cy="1701479"/>
          </a:xfrm>
          <a:prstGeom prst="ellipse">
            <a:avLst/>
          </a:prstGeom>
          <a:blipFill dpi="0" rotWithShape="1">
            <a:blip r:embed="rId4">
              <a:alphaModFix amt="4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+mj-lt"/>
              </a:rPr>
              <a:t>People</a:t>
            </a:r>
          </a:p>
        </p:txBody>
      </p:sp>
      <p:sp>
        <p:nvSpPr>
          <p:cNvPr id="6" name="Oval 5" descr="Close up of tiger eyes">
            <a:extLst>
              <a:ext uri="{FF2B5EF4-FFF2-40B4-BE49-F238E27FC236}">
                <a16:creationId xmlns:a16="http://schemas.microsoft.com/office/drawing/2014/main" id="{13B3606C-D3F1-1742-EF0E-3D935A682675}"/>
              </a:ext>
            </a:extLst>
          </p:cNvPr>
          <p:cNvSpPr/>
          <p:nvPr/>
        </p:nvSpPr>
        <p:spPr>
          <a:xfrm>
            <a:off x="6210894" y="189292"/>
            <a:ext cx="2978805" cy="1701479"/>
          </a:xfrm>
          <a:prstGeom prst="ellipse">
            <a:avLst/>
          </a:prstGeom>
          <a:blipFill dpi="0" rotWithShape="1">
            <a:blip r:embed="rId5">
              <a:alphaModFix amt="3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000000"/>
                </a:solidFill>
                <a:latin typeface="+mj-lt"/>
              </a:rPr>
              <a:t>Sense </a:t>
            </a:r>
          </a:p>
          <a:p>
            <a:pPr algn="ctr"/>
            <a:r>
              <a:rPr lang="en-US" sz="2700">
                <a:solidFill>
                  <a:srgbClr val="000000"/>
                </a:solidFill>
                <a:latin typeface="+mj-lt"/>
              </a:rPr>
              <a:t>of </a:t>
            </a:r>
          </a:p>
          <a:p>
            <a:pPr algn="ctr"/>
            <a:r>
              <a:rPr lang="en-US" sz="2700">
                <a:solidFill>
                  <a:srgbClr val="000000"/>
                </a:solidFill>
                <a:latin typeface="+mj-lt"/>
              </a:rPr>
              <a:t>Purpose</a:t>
            </a:r>
          </a:p>
        </p:txBody>
      </p:sp>
      <p:sp>
        <p:nvSpPr>
          <p:cNvPr id="7" name="Oval 6" descr="Lion and cubs">
            <a:extLst>
              <a:ext uri="{FF2B5EF4-FFF2-40B4-BE49-F238E27FC236}">
                <a16:creationId xmlns:a16="http://schemas.microsoft.com/office/drawing/2014/main" id="{85CFC0AB-324A-B25D-C286-2632ED5F1DD1}"/>
              </a:ext>
            </a:extLst>
          </p:cNvPr>
          <p:cNvSpPr/>
          <p:nvPr/>
        </p:nvSpPr>
        <p:spPr>
          <a:xfrm>
            <a:off x="3116685" y="88856"/>
            <a:ext cx="2850533" cy="1902349"/>
          </a:xfrm>
          <a:prstGeom prst="ellipse">
            <a:avLst/>
          </a:prstGeom>
          <a:blipFill dpi="0" rotWithShape="1">
            <a:blip r:embed="rId6">
              <a:alphaModFix amt="5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000000"/>
                </a:solidFill>
                <a:latin typeface="+mj-lt"/>
              </a:rPr>
              <a:t>Leadership</a:t>
            </a:r>
          </a:p>
        </p:txBody>
      </p:sp>
      <p:sp>
        <p:nvSpPr>
          <p:cNvPr id="9" name="Oval 8" descr="Four birds on a branch">
            <a:extLst>
              <a:ext uri="{FF2B5EF4-FFF2-40B4-BE49-F238E27FC236}">
                <a16:creationId xmlns:a16="http://schemas.microsoft.com/office/drawing/2014/main" id="{FDBA78E9-63C1-8E9D-1686-D19D46672496}"/>
              </a:ext>
            </a:extLst>
          </p:cNvPr>
          <p:cNvSpPr/>
          <p:nvPr/>
        </p:nvSpPr>
        <p:spPr>
          <a:xfrm>
            <a:off x="9024529" y="1182184"/>
            <a:ext cx="2978805" cy="1701479"/>
          </a:xfrm>
          <a:prstGeom prst="ellipse">
            <a:avLst/>
          </a:prstGeom>
          <a:blipFill dpi="0" rotWithShape="1">
            <a:blip r:embed="rId7">
              <a:alphaModFix amt="6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00"/>
                </a:solidFill>
                <a:latin typeface="+mj-lt"/>
              </a:rPr>
              <a:t>Communication</a:t>
            </a:r>
          </a:p>
        </p:txBody>
      </p:sp>
      <p:sp>
        <p:nvSpPr>
          <p:cNvPr id="10" name="Oval 9" descr="Bees working on a honeycomb">
            <a:extLst>
              <a:ext uri="{FF2B5EF4-FFF2-40B4-BE49-F238E27FC236}">
                <a16:creationId xmlns:a16="http://schemas.microsoft.com/office/drawing/2014/main" id="{5A4C9EAF-CBCC-4775-B6D0-50549E0F2FA3}"/>
              </a:ext>
            </a:extLst>
          </p:cNvPr>
          <p:cNvSpPr/>
          <p:nvPr/>
        </p:nvSpPr>
        <p:spPr>
          <a:xfrm>
            <a:off x="3231482" y="2273582"/>
            <a:ext cx="2850533" cy="1701479"/>
          </a:xfrm>
          <a:prstGeom prst="ellipse">
            <a:avLst/>
          </a:prstGeom>
          <a:blipFill dpi="0" rotWithShape="1">
            <a:blip r:embed="rId8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000000"/>
                </a:solidFill>
                <a:latin typeface="+mj-lt"/>
              </a:rPr>
              <a:t>Trust </a:t>
            </a:r>
          </a:p>
          <a:p>
            <a:pPr algn="ctr"/>
            <a:r>
              <a:rPr lang="en-US" sz="2100">
                <a:solidFill>
                  <a:srgbClr val="000000"/>
                </a:solidFill>
                <a:latin typeface="+mj-lt"/>
              </a:rPr>
              <a:t>&amp; Accountability</a:t>
            </a:r>
          </a:p>
        </p:txBody>
      </p:sp>
      <p:sp>
        <p:nvSpPr>
          <p:cNvPr id="11" name="Oval 10" descr="Mother and baby zebra">
            <a:extLst>
              <a:ext uri="{FF2B5EF4-FFF2-40B4-BE49-F238E27FC236}">
                <a16:creationId xmlns:a16="http://schemas.microsoft.com/office/drawing/2014/main" id="{7FB7424E-358F-758A-3967-C8E7695039ED}"/>
              </a:ext>
            </a:extLst>
          </p:cNvPr>
          <p:cNvSpPr/>
          <p:nvPr/>
        </p:nvSpPr>
        <p:spPr>
          <a:xfrm>
            <a:off x="6373891" y="2259114"/>
            <a:ext cx="2850533" cy="1701479"/>
          </a:xfrm>
          <a:prstGeom prst="ellipse">
            <a:avLst/>
          </a:prstGeom>
          <a:blipFill dpi="0" rotWithShape="1">
            <a:blip r:embed="rId9">
              <a:alphaModFix amt="3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>
                <a:solidFill>
                  <a:srgbClr val="000000"/>
                </a:solidFill>
                <a:latin typeface="+mj-lt"/>
              </a:rPr>
              <a:t>Recognition &amp; Appreciation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110FE1-09C9-300B-5488-0A99858D2A61}"/>
              </a:ext>
            </a:extLst>
          </p:cNvPr>
          <p:cNvSpPr txBox="1"/>
          <p:nvPr/>
        </p:nvSpPr>
        <p:spPr>
          <a:xfrm>
            <a:off x="487388" y="3988231"/>
            <a:ext cx="3506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00"/>
                </a:solidFill>
                <a:latin typeface="+mj-lt"/>
              </a:rPr>
              <a:t>Elements of…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1E81AB-35EE-D729-2C83-1AF322B61430}"/>
              </a:ext>
            </a:extLst>
          </p:cNvPr>
          <p:cNvSpPr txBox="1"/>
          <p:nvPr/>
        </p:nvSpPr>
        <p:spPr>
          <a:xfrm>
            <a:off x="180499" y="6274007"/>
            <a:ext cx="31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54430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E31F10-9C12-4761-C1DF-1531934535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Pixel Art | Eating ghosts | Blood_Shepherd | Flickr">
            <a:extLst>
              <a:ext uri="{FF2B5EF4-FFF2-40B4-BE49-F238E27FC236}">
                <a16:creationId xmlns:a16="http://schemas.microsoft.com/office/drawing/2014/main" id="{329F81C3-7A11-4F0D-4BB9-F2634506D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27373" r="50089" b="45049"/>
          <a:stretch/>
        </p:blipFill>
        <p:spPr bwMode="auto">
          <a:xfrm>
            <a:off x="1493134" y="706054"/>
            <a:ext cx="8855058" cy="406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1B6AF54-AF2C-97DB-FBAD-1C68AAE226CC}"/>
              </a:ext>
            </a:extLst>
          </p:cNvPr>
          <p:cNvSpPr txBox="1">
            <a:spLocks/>
          </p:cNvSpPr>
          <p:nvPr/>
        </p:nvSpPr>
        <p:spPr>
          <a:xfrm>
            <a:off x="1702060" y="4523656"/>
            <a:ext cx="9835344" cy="20739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rgbClr val="D2CD00"/>
                </a:solidFill>
              </a:rPr>
              <a:t>CULTURE</a:t>
            </a:r>
            <a:r>
              <a:rPr lang="en-US" sz="6000">
                <a:solidFill>
                  <a:srgbClr val="FFFF00"/>
                </a:solidFill>
              </a:rPr>
              <a:t>	  	 </a:t>
            </a:r>
            <a:r>
              <a:rPr lang="en-US" sz="6000">
                <a:solidFill>
                  <a:srgbClr val="FF0000"/>
                </a:solidFill>
              </a:rPr>
              <a:t>STRATEGY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DF1028-75DB-2F55-C23F-738D24CC4E27}"/>
              </a:ext>
            </a:extLst>
          </p:cNvPr>
          <p:cNvSpPr txBox="1"/>
          <p:nvPr/>
        </p:nvSpPr>
        <p:spPr>
          <a:xfrm>
            <a:off x="180499" y="6274007"/>
            <a:ext cx="56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743328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B34021-9B5D-0A80-5355-93B11F20C29D}"/>
              </a:ext>
            </a:extLst>
          </p:cNvPr>
          <p:cNvSpPr/>
          <p:nvPr/>
        </p:nvSpPr>
        <p:spPr>
          <a:xfrm>
            <a:off x="0" y="-11575"/>
            <a:ext cx="12192000" cy="68580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4" name="Picture 4" descr="Pixel Art | Eating ghosts | Blood_Shepherd | Flickr">
            <a:extLst>
              <a:ext uri="{FF2B5EF4-FFF2-40B4-BE49-F238E27FC236}">
                <a16:creationId xmlns:a16="http://schemas.microsoft.com/office/drawing/2014/main" id="{37FD8BAD-CDBF-CCF6-94D5-6D10F00785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27373" r="50089" b="45049"/>
          <a:stretch/>
        </p:blipFill>
        <p:spPr bwMode="auto">
          <a:xfrm>
            <a:off x="3372275" y="1980556"/>
            <a:ext cx="597905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DACE51F-76B4-0246-3E44-61D361AF3020}"/>
              </a:ext>
            </a:extLst>
          </p:cNvPr>
          <p:cNvGrpSpPr/>
          <p:nvPr/>
        </p:nvGrpSpPr>
        <p:grpSpPr>
          <a:xfrm>
            <a:off x="4160793" y="428263"/>
            <a:ext cx="3939253" cy="1919196"/>
            <a:chOff x="4160793" y="428263"/>
            <a:chExt cx="3939253" cy="1919196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2FAD7295-4F5F-0B45-B77F-0C466D156980}"/>
                </a:ext>
              </a:extLst>
            </p:cNvPr>
            <p:cNvSpPr txBox="1">
              <a:spLocks/>
            </p:cNvSpPr>
            <p:nvPr/>
          </p:nvSpPr>
          <p:spPr>
            <a:xfrm>
              <a:off x="4160793" y="565982"/>
              <a:ext cx="3939253" cy="178147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buFont typeface="Arial" panose="020B0604020202020204" pitchFamily="34" charset="0"/>
                <a:buNone/>
              </a:pPr>
              <a:r>
                <a:rPr lang="en-US" sz="2800">
                  <a:solidFill>
                    <a:srgbClr val="EBE600"/>
                  </a:solidFill>
                  <a:latin typeface="+mj-lt"/>
                </a:rPr>
                <a:t>Facilitates strong team environment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1B1E681-95FD-C596-DFEC-05831CB93787}"/>
                </a:ext>
              </a:extLst>
            </p:cNvPr>
            <p:cNvSpPr/>
            <p:nvPr/>
          </p:nvSpPr>
          <p:spPr>
            <a:xfrm>
              <a:off x="4595149" y="428263"/>
              <a:ext cx="3504897" cy="1109501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BB6079-A240-5045-2A56-C7A39BC97142}"/>
              </a:ext>
            </a:extLst>
          </p:cNvPr>
          <p:cNvGrpSpPr/>
          <p:nvPr/>
        </p:nvGrpSpPr>
        <p:grpSpPr>
          <a:xfrm>
            <a:off x="9023194" y="4096523"/>
            <a:ext cx="2910305" cy="1470900"/>
            <a:chOff x="9023194" y="4096523"/>
            <a:chExt cx="2910305" cy="1470900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91C9EC03-F092-756A-CBFF-846766C59087}"/>
                </a:ext>
              </a:extLst>
            </p:cNvPr>
            <p:cNvSpPr txBox="1">
              <a:spLocks/>
            </p:cNvSpPr>
            <p:nvPr/>
          </p:nvSpPr>
          <p:spPr>
            <a:xfrm>
              <a:off x="9023194" y="4199980"/>
              <a:ext cx="2770343" cy="126164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buFont typeface="Arial" panose="020B0604020202020204" pitchFamily="34" charset="0"/>
                <a:buNone/>
              </a:pPr>
              <a:r>
                <a:rPr lang="en-US" sz="2800">
                  <a:solidFill>
                    <a:srgbClr val="EBE600"/>
                  </a:solidFill>
                  <a:latin typeface="+mj-lt"/>
                </a:rPr>
                <a:t>Recruits and retains top                                                         performers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690D192-9F4D-4A9D-0B0B-0A6D522FF103}"/>
                </a:ext>
              </a:extLst>
            </p:cNvPr>
            <p:cNvSpPr/>
            <p:nvPr/>
          </p:nvSpPr>
          <p:spPr>
            <a:xfrm>
              <a:off x="9364478" y="4096523"/>
              <a:ext cx="2569021" cy="1470900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A0C962-8E41-3486-C8FC-4A95B126CEE5}"/>
              </a:ext>
            </a:extLst>
          </p:cNvPr>
          <p:cNvGrpSpPr/>
          <p:nvPr/>
        </p:nvGrpSpPr>
        <p:grpSpPr>
          <a:xfrm>
            <a:off x="4488181" y="5258491"/>
            <a:ext cx="3323729" cy="2209893"/>
            <a:chOff x="4488181" y="5258491"/>
            <a:chExt cx="3323729" cy="2209893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BC9ABBCF-1549-B610-7F2B-B17BA8B9E254}"/>
                </a:ext>
              </a:extLst>
            </p:cNvPr>
            <p:cNvSpPr txBox="1">
              <a:spLocks/>
            </p:cNvSpPr>
            <p:nvPr/>
          </p:nvSpPr>
          <p:spPr>
            <a:xfrm>
              <a:off x="4488181" y="5461622"/>
              <a:ext cx="3323729" cy="200676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buFont typeface="Arial" panose="020B0604020202020204" pitchFamily="34" charset="0"/>
                <a:buNone/>
              </a:pPr>
              <a:r>
                <a:rPr lang="en-US" sz="2800">
                  <a:solidFill>
                    <a:srgbClr val="EBE600"/>
                  </a:solidFill>
                  <a:latin typeface="+mj-lt"/>
                </a:rPr>
                <a:t>Creates strong brand identity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5031284-39FB-0BDB-1F60-87A3F7563103}"/>
                </a:ext>
              </a:extLst>
            </p:cNvPr>
            <p:cNvSpPr/>
            <p:nvPr/>
          </p:nvSpPr>
          <p:spPr>
            <a:xfrm>
              <a:off x="4926815" y="5258491"/>
              <a:ext cx="2885095" cy="1261642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DC936-251D-A61C-1CE6-910618661FA1}"/>
              </a:ext>
            </a:extLst>
          </p:cNvPr>
          <p:cNvGrpSpPr/>
          <p:nvPr/>
        </p:nvGrpSpPr>
        <p:grpSpPr>
          <a:xfrm>
            <a:off x="398463" y="3729481"/>
            <a:ext cx="3042060" cy="1732141"/>
            <a:chOff x="398463" y="3729481"/>
            <a:chExt cx="3042060" cy="1732141"/>
          </a:xfrm>
        </p:grpSpPr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F573CDE3-0B35-83AE-2667-DB025DF24772}"/>
                </a:ext>
              </a:extLst>
            </p:cNvPr>
            <p:cNvSpPr txBox="1">
              <a:spLocks/>
            </p:cNvSpPr>
            <p:nvPr/>
          </p:nvSpPr>
          <p:spPr>
            <a:xfrm>
              <a:off x="398463" y="3840926"/>
              <a:ext cx="2878435" cy="1620696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buFont typeface="Arial" panose="020B0604020202020204" pitchFamily="34" charset="0"/>
                <a:buNone/>
              </a:pPr>
              <a:r>
                <a:rPr lang="en-US" sz="2800">
                  <a:solidFill>
                    <a:srgbClr val="EBE600"/>
                  </a:solidFill>
                  <a:latin typeface="+mj-lt"/>
                </a:rPr>
                <a:t>Increases employee                                               engagement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C275E5E-117B-AF6F-0C80-0EEE5DE6F8BB}"/>
                </a:ext>
              </a:extLst>
            </p:cNvPr>
            <p:cNvSpPr/>
            <p:nvPr/>
          </p:nvSpPr>
          <p:spPr>
            <a:xfrm>
              <a:off x="790266" y="3729481"/>
              <a:ext cx="2650257" cy="1529009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6778C99-3484-2332-7AF7-C6B061E9AF29}"/>
              </a:ext>
            </a:extLst>
          </p:cNvPr>
          <p:cNvGrpSpPr/>
          <p:nvPr/>
        </p:nvGrpSpPr>
        <p:grpSpPr>
          <a:xfrm>
            <a:off x="584902" y="1411119"/>
            <a:ext cx="2990991" cy="1096507"/>
            <a:chOff x="584902" y="1411119"/>
            <a:chExt cx="2990991" cy="1096507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691BC960-52E7-82D6-C27A-B2F40E88527B}"/>
                </a:ext>
              </a:extLst>
            </p:cNvPr>
            <p:cNvSpPr txBox="1">
              <a:spLocks/>
            </p:cNvSpPr>
            <p:nvPr/>
          </p:nvSpPr>
          <p:spPr>
            <a:xfrm>
              <a:off x="584902" y="1537764"/>
              <a:ext cx="2990990" cy="96986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buFont typeface="Arial" panose="020B0604020202020204" pitchFamily="34" charset="0"/>
                <a:buNone/>
              </a:pPr>
              <a:r>
                <a:rPr lang="en-US" sz="2800">
                  <a:solidFill>
                    <a:srgbClr val="EBE600"/>
                  </a:solidFill>
                  <a:latin typeface="+mj-lt"/>
                </a:rPr>
                <a:t>Improves productivity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1277854-B9E0-62E1-D09E-D7892364B80D}"/>
                </a:ext>
              </a:extLst>
            </p:cNvPr>
            <p:cNvSpPr/>
            <p:nvPr/>
          </p:nvSpPr>
          <p:spPr>
            <a:xfrm>
              <a:off x="1048963" y="1411119"/>
              <a:ext cx="2526930" cy="1096507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274927-5D2C-D311-5833-FDB2933883CB}"/>
              </a:ext>
            </a:extLst>
          </p:cNvPr>
          <p:cNvGrpSpPr/>
          <p:nvPr/>
        </p:nvGrpSpPr>
        <p:grpSpPr>
          <a:xfrm>
            <a:off x="9364478" y="1772176"/>
            <a:ext cx="2569021" cy="1922373"/>
            <a:chOff x="9364478" y="1772176"/>
            <a:chExt cx="2569021" cy="192237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19FC109-E31B-C105-F04D-2DC8F074B586}"/>
                </a:ext>
              </a:extLst>
            </p:cNvPr>
            <p:cNvSpPr/>
            <p:nvPr/>
          </p:nvSpPr>
          <p:spPr>
            <a:xfrm>
              <a:off x="9774316" y="1772176"/>
              <a:ext cx="2159183" cy="1144246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B9543104-DF23-C48A-C4F2-3C1326FEC41A}"/>
                </a:ext>
              </a:extLst>
            </p:cNvPr>
            <p:cNvSpPr txBox="1">
              <a:spLocks/>
            </p:cNvSpPr>
            <p:nvPr/>
          </p:nvSpPr>
          <p:spPr>
            <a:xfrm>
              <a:off x="9364478" y="1913072"/>
              <a:ext cx="2473273" cy="178147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buFont typeface="Arial" panose="020B0604020202020204" pitchFamily="34" charset="0"/>
                <a:buNone/>
              </a:pPr>
              <a:r>
                <a:rPr lang="en-US" sz="2800">
                  <a:solidFill>
                    <a:srgbClr val="EBE600"/>
                  </a:solidFill>
                  <a:latin typeface="+mj-lt"/>
                </a:rPr>
                <a:t>Decreases turnover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CABAB24-AD73-95A2-4067-73A6A1A586C3}"/>
              </a:ext>
            </a:extLst>
          </p:cNvPr>
          <p:cNvSpPr txBox="1"/>
          <p:nvPr/>
        </p:nvSpPr>
        <p:spPr>
          <a:xfrm>
            <a:off x="180498" y="6274007"/>
            <a:ext cx="51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721307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725B9B-1D4F-2EB4-8B9E-8D9C3F75D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036" y="3157329"/>
            <a:ext cx="10515600" cy="771942"/>
          </a:xfrm>
        </p:spPr>
        <p:txBody>
          <a:bodyPr/>
          <a:lstStyle/>
          <a:p>
            <a:r>
              <a:rPr lang="en-US" dirty="0"/>
              <a:t>Assessing the Culture</a:t>
            </a:r>
          </a:p>
        </p:txBody>
      </p:sp>
    </p:spTree>
    <p:extLst>
      <p:ext uri="{BB962C8B-B14F-4D97-AF65-F5344CB8AC3E}">
        <p14:creationId xmlns:p14="http://schemas.microsoft.com/office/powerpoint/2010/main" val="2835521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C0D1-1216-0029-4C7A-6A5C17BFE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CULTURE:  Where we were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5B0B3-49B4-120F-D6B5-2D78F49A7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209" y="1377493"/>
            <a:ext cx="3404765" cy="4608853"/>
          </a:xfrm>
        </p:spPr>
        <p:txBody>
          <a:bodyPr/>
          <a:lstStyle/>
          <a:p>
            <a:pPr marL="0" indent="0">
              <a:buNone/>
            </a:pPr>
            <a:r>
              <a:rPr lang="en-US" sz="3200" b="1" u="sng"/>
              <a:t>My experience</a:t>
            </a:r>
          </a:p>
          <a:p>
            <a:pPr marL="457200" lvl="1" indent="0">
              <a:buNone/>
            </a:pPr>
            <a:endParaRPr lang="en-US" sz="1800"/>
          </a:p>
          <a:p>
            <a:pPr marL="285750" indent="-285750"/>
            <a:r>
              <a:rPr lang="en-US" sz="2600"/>
              <a:t>Anxious &amp; under fire</a:t>
            </a:r>
          </a:p>
          <a:p>
            <a:pPr marL="285750" indent="-285750"/>
            <a:r>
              <a:rPr lang="en-US" sz="2600"/>
              <a:t>Yelling and dressing down</a:t>
            </a:r>
          </a:p>
          <a:p>
            <a:pPr marL="285750" indent="-285750"/>
            <a:r>
              <a:rPr lang="en-US" sz="2600"/>
              <a:t>Cliques &amp; favorites</a:t>
            </a:r>
          </a:p>
          <a:p>
            <a:pPr marL="285750" indent="-285750"/>
            <a:r>
              <a:rPr lang="en-US" sz="2600"/>
              <a:t>Lack of recognition</a:t>
            </a:r>
          </a:p>
          <a:p>
            <a:pPr marL="285750" indent="-285750"/>
            <a:r>
              <a:rPr lang="en-US" sz="2600"/>
              <a:t>Silo’d (but less than </a:t>
            </a:r>
            <a:r>
              <a:rPr lang="en-US"/>
              <a:t>other cities)</a:t>
            </a:r>
          </a:p>
          <a:p>
            <a:pPr marL="457200" lvl="1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1026" name="Picture 2" descr="103,600+ Bad Meeting Stock Photos, Pictures &amp; Royalty-Free Images - iStock  | Business meeting, Boring meeting, Angry meeting">
            <a:extLst>
              <a:ext uri="{FF2B5EF4-FFF2-40B4-BE49-F238E27FC236}">
                <a16:creationId xmlns:a16="http://schemas.microsoft.com/office/drawing/2014/main" id="{4018F582-2AF7-0890-C7B5-3B26C1B70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98"/>
          <a:stretch/>
        </p:blipFill>
        <p:spPr bwMode="auto">
          <a:xfrm>
            <a:off x="3596974" y="1435367"/>
            <a:ext cx="7894766" cy="436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54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Custom Design">
  <a:themeElements>
    <a:clrScheme name="Custom 5">
      <a:dk1>
        <a:srgbClr val="005672"/>
      </a:dk1>
      <a:lt1>
        <a:sysClr val="window" lastClr="FFFFFF"/>
      </a:lt1>
      <a:dk2>
        <a:srgbClr val="013E5A"/>
      </a:dk2>
      <a:lt2>
        <a:srgbClr val="EEFCFF"/>
      </a:lt2>
      <a:accent1>
        <a:srgbClr val="15B016"/>
      </a:accent1>
      <a:accent2>
        <a:srgbClr val="68E08D"/>
      </a:accent2>
      <a:accent3>
        <a:srgbClr val="007398"/>
      </a:accent3>
      <a:accent4>
        <a:srgbClr val="118F11"/>
      </a:accent4>
      <a:accent5>
        <a:srgbClr val="0C660C"/>
      </a:accent5>
      <a:accent6>
        <a:srgbClr val="007398"/>
      </a:accent6>
      <a:hlink>
        <a:srgbClr val="005672"/>
      </a:hlink>
      <a:folHlink>
        <a:srgbClr val="15B016"/>
      </a:folHlink>
    </a:clrScheme>
    <a:fontScheme name="Nunito Sans">
      <a:majorFont>
        <a:latin typeface="Nunito Sans ExtraBold"/>
        <a:ea typeface=""/>
        <a:cs typeface=""/>
      </a:majorFont>
      <a:minorFont>
        <a:latin typeface="Nunito Sans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v2" id="{DDA87B97-0C87-4870-8B7A-1973C75547ED}" vid="{F667A198-EEA1-46C2-994F-5E92CFBBF6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353FEE8C2F3346AE0C69F2B397011C" ma:contentTypeVersion="9" ma:contentTypeDescription="Create a new document." ma:contentTypeScope="" ma:versionID="9460397d18fa8a66a605ad203da68827">
  <xsd:schema xmlns:xsd="http://www.w3.org/2001/XMLSchema" xmlns:xs="http://www.w3.org/2001/XMLSchema" xmlns:p="http://schemas.microsoft.com/office/2006/metadata/properties" xmlns:ns2="fc38f1f9-3fc0-4ac9-a6b8-6bfe5c71d3d1" xmlns:ns3="b1482b90-d36b-45f0-9b15-5aa3159fda55" targetNamespace="http://schemas.microsoft.com/office/2006/metadata/properties" ma:root="true" ma:fieldsID="c5fedd920f5cb5738fb8b0e48f981af6" ns2:_="" ns3:_="">
    <xsd:import namespace="fc38f1f9-3fc0-4ac9-a6b8-6bfe5c71d3d1"/>
    <xsd:import namespace="b1482b90-d36b-45f0-9b15-5aa3159fda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38f1f9-3fc0-4ac9-a6b8-6bfe5c71d3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82b90-d36b-45f0-9b15-5aa3159fda5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727DB9-26E6-47D7-A64A-3D465E6A332F}">
  <ds:schemaRefs>
    <ds:schemaRef ds:uri="b1482b90-d36b-45f0-9b15-5aa3159fda55"/>
    <ds:schemaRef ds:uri="fc38f1f9-3fc0-4ac9-a6b8-6bfe5c71d3d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E0F0E3F-C8B2-439F-B3B4-CCB66D9126CC}">
  <ds:schemaRefs>
    <ds:schemaRef ds:uri="ba79f758-a6b1-4624-a236-bf41bbfe9a9f"/>
    <ds:schemaRef ds:uri="d357f5fa-f57e-42fe-b852-4d5e1f69564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EAE394A-4D9D-4EF3-AF96-4EA18A979E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City of Englewood Powerpoint Template 2023</Template>
  <TotalTime>2827</TotalTime>
  <Words>780</Words>
  <Application>Microsoft Office PowerPoint</Application>
  <PresentationFormat>Widescreen</PresentationFormat>
  <Paragraphs>169</Paragraphs>
  <Slides>32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Custom Design</vt:lpstr>
      <vt:lpstr>Building a Positive Organizational Culture</vt:lpstr>
      <vt:lpstr>Session Overview</vt:lpstr>
      <vt:lpstr>What makes a good organizational culture?</vt:lpstr>
      <vt:lpstr>PowerPoint Presentation</vt:lpstr>
      <vt:lpstr>PowerPoint Presentation</vt:lpstr>
      <vt:lpstr>PowerPoint Presentation</vt:lpstr>
      <vt:lpstr>PowerPoint Presentation</vt:lpstr>
      <vt:lpstr>Assessing the Culture</vt:lpstr>
      <vt:lpstr>CULTURE:  Where we were</vt:lpstr>
      <vt:lpstr>Assessing the Culture</vt:lpstr>
      <vt:lpstr>Turning Feedback into a S/W Analysis</vt:lpstr>
      <vt:lpstr>Engaging Staff</vt:lpstr>
      <vt:lpstr>Engaging Staff to Create Solutions</vt:lpstr>
      <vt:lpstr>Creating a Plan</vt:lpstr>
      <vt:lpstr>Turning Recommendations into a Plan</vt:lpstr>
      <vt:lpstr>Seeking Professional Help</vt:lpstr>
      <vt:lpstr>Culture Focused Supervisory Training</vt:lpstr>
      <vt:lpstr>Culture-Focused Training</vt:lpstr>
      <vt:lpstr>Mission, Vision Values</vt:lpstr>
      <vt:lpstr>Creating MVVs that Employees Embrace</vt:lpstr>
      <vt:lpstr>Maintaining &amp; Continuously Improving</vt:lpstr>
      <vt:lpstr>Supervisor Training Cohorts 2X Per Year</vt:lpstr>
      <vt:lpstr>Communications &amp; Staff Meetings</vt:lpstr>
      <vt:lpstr>Annual Employee Satisfaction Survey</vt:lpstr>
      <vt:lpstr>Participation </vt:lpstr>
      <vt:lpstr>How satisfied are you with your overall experience as a City of Englewood employee?</vt:lpstr>
      <vt:lpstr>The City values its employees:</vt:lpstr>
      <vt:lpstr>I feel valued (known, mattered, and included) as an individual and contributor to the organization:</vt:lpstr>
      <vt:lpstr>The thing I like most about my job is:</vt:lpstr>
      <vt:lpstr>The thing I like least about my job is:</vt:lpstr>
      <vt:lpstr>Engaging Supervisors to Address Shortcomings </vt:lpstr>
      <vt:lpstr>What organizational culture efforts have or haven’t worked in your organization?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Christa Graeve</dc:creator>
  <cp:lastModifiedBy>Shawn Lewis</cp:lastModifiedBy>
  <cp:revision>528</cp:revision>
  <dcterms:created xsi:type="dcterms:W3CDTF">2023-01-25T17:34:31Z</dcterms:created>
  <dcterms:modified xsi:type="dcterms:W3CDTF">2024-04-18T21:21:03Z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0x010100D4353FEE8C2F3346AE0C69F2B397011C</vt:lpwstr>
  </property>
</Properties>
</file>