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590" r:id="rId6"/>
    <p:sldId id="260" r:id="rId7"/>
    <p:sldId id="261" r:id="rId8"/>
    <p:sldId id="258" r:id="rId9"/>
    <p:sldId id="523" r:id="rId10"/>
    <p:sldId id="527" r:id="rId11"/>
    <p:sldId id="528" r:id="rId12"/>
    <p:sldId id="560" r:id="rId13"/>
    <p:sldId id="541" r:id="rId14"/>
    <p:sldId id="531" r:id="rId15"/>
    <p:sldId id="589" r:id="rId16"/>
    <p:sldId id="550" r:id="rId17"/>
    <p:sldId id="557" r:id="rId18"/>
    <p:sldId id="532" r:id="rId19"/>
    <p:sldId id="543" r:id="rId20"/>
    <p:sldId id="559" r:id="rId21"/>
    <p:sldId id="555" r:id="rId22"/>
    <p:sldId id="542" r:id="rId23"/>
    <p:sldId id="546" r:id="rId24"/>
    <p:sldId id="544" r:id="rId25"/>
    <p:sldId id="547" r:id="rId26"/>
    <p:sldId id="549" r:id="rId27"/>
    <p:sldId id="561" r:id="rId28"/>
    <p:sldId id="562" r:id="rId29"/>
    <p:sldId id="548" r:id="rId30"/>
    <p:sldId id="553" r:id="rId31"/>
    <p:sldId id="588" r:id="rId32"/>
    <p:sldId id="556" r:id="rId33"/>
    <p:sldId id="551" r:id="rId34"/>
    <p:sldId id="262" r:id="rId3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FB0"/>
    <a:srgbClr val="FC4A14"/>
    <a:srgbClr val="FF9E1B"/>
    <a:srgbClr val="2935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p:cViewPr varScale="1">
        <p:scale>
          <a:sx n="59" d="100"/>
          <a:sy n="59" d="100"/>
        </p:scale>
        <p:origin x="5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Lemmie" userId="43b92581-a756-48f6-a4fb-ac3e141840b4" providerId="ADAL" clId="{237E4852-51BF-480B-AA30-8F0F45FCC34C}"/>
    <pc:docChg chg="custSel modSld">
      <pc:chgData name="Valerie Lemmie" userId="43b92581-a756-48f6-a4fb-ac3e141840b4" providerId="ADAL" clId="{237E4852-51BF-480B-AA30-8F0F45FCC34C}" dt="2024-03-05T22:18:02.577" v="535" actId="2"/>
      <pc:docMkLst>
        <pc:docMk/>
      </pc:docMkLst>
      <pc:sldChg chg="modSp mod">
        <pc:chgData name="Valerie Lemmie" userId="43b92581-a756-48f6-a4fb-ac3e141840b4" providerId="ADAL" clId="{237E4852-51BF-480B-AA30-8F0F45FCC34C}" dt="2024-03-05T19:43:03.550" v="277" actId="14100"/>
        <pc:sldMkLst>
          <pc:docMk/>
          <pc:sldMk cId="1230908259" sldId="256"/>
        </pc:sldMkLst>
        <pc:spChg chg="mod">
          <ac:chgData name="Valerie Lemmie" userId="43b92581-a756-48f6-a4fb-ac3e141840b4" providerId="ADAL" clId="{237E4852-51BF-480B-AA30-8F0F45FCC34C}" dt="2024-03-05T19:43:03.550" v="277" actId="14100"/>
          <ac:spMkLst>
            <pc:docMk/>
            <pc:sldMk cId="1230908259" sldId="256"/>
            <ac:spMk id="2" creationId="{A120CA3C-0E9F-8997-71F1-84EFF10561CE}"/>
          </ac:spMkLst>
        </pc:spChg>
        <pc:spChg chg="mod">
          <ac:chgData name="Valerie Lemmie" userId="43b92581-a756-48f6-a4fb-ac3e141840b4" providerId="ADAL" clId="{237E4852-51BF-480B-AA30-8F0F45FCC34C}" dt="2024-03-05T19:40:40.692" v="275" actId="6549"/>
          <ac:spMkLst>
            <pc:docMk/>
            <pc:sldMk cId="1230908259" sldId="256"/>
            <ac:spMk id="8" creationId="{CB3AF4C6-11DB-3639-2FA7-EC55FF723996}"/>
          </ac:spMkLst>
        </pc:spChg>
      </pc:sldChg>
      <pc:sldChg chg="modSp mod">
        <pc:chgData name="Valerie Lemmie" userId="43b92581-a756-48f6-a4fb-ac3e141840b4" providerId="ADAL" clId="{237E4852-51BF-480B-AA30-8F0F45FCC34C}" dt="2024-03-05T22:17:13.363" v="534" actId="20577"/>
        <pc:sldMkLst>
          <pc:docMk/>
          <pc:sldMk cId="3087586688" sldId="528"/>
        </pc:sldMkLst>
        <pc:spChg chg="mod">
          <ac:chgData name="Valerie Lemmie" userId="43b92581-a756-48f6-a4fb-ac3e141840b4" providerId="ADAL" clId="{237E4852-51BF-480B-AA30-8F0F45FCC34C}" dt="2024-03-05T22:17:13.363" v="534" actId="20577"/>
          <ac:spMkLst>
            <pc:docMk/>
            <pc:sldMk cId="3087586688" sldId="528"/>
            <ac:spMk id="7" creationId="{74A0D7FC-AF9E-3537-AFA5-90203B765328}"/>
          </ac:spMkLst>
        </pc:spChg>
      </pc:sldChg>
      <pc:sldChg chg="modSp mod">
        <pc:chgData name="Valerie Lemmie" userId="43b92581-a756-48f6-a4fb-ac3e141840b4" providerId="ADAL" clId="{237E4852-51BF-480B-AA30-8F0F45FCC34C}" dt="2024-03-05T20:25:27.769" v="327" actId="6549"/>
        <pc:sldMkLst>
          <pc:docMk/>
          <pc:sldMk cId="3330703411" sldId="531"/>
        </pc:sldMkLst>
        <pc:spChg chg="mod">
          <ac:chgData name="Valerie Lemmie" userId="43b92581-a756-48f6-a4fb-ac3e141840b4" providerId="ADAL" clId="{237E4852-51BF-480B-AA30-8F0F45FCC34C}" dt="2024-03-05T20:25:27.769" v="327" actId="6549"/>
          <ac:spMkLst>
            <pc:docMk/>
            <pc:sldMk cId="3330703411" sldId="531"/>
            <ac:spMk id="3" creationId="{B6781552-37BC-9B6B-3FBC-3B736B3EEBB6}"/>
          </ac:spMkLst>
        </pc:spChg>
      </pc:sldChg>
      <pc:sldChg chg="modSp mod">
        <pc:chgData name="Valerie Lemmie" userId="43b92581-a756-48f6-a4fb-ac3e141840b4" providerId="ADAL" clId="{237E4852-51BF-480B-AA30-8F0F45FCC34C}" dt="2024-03-05T20:52:10.801" v="412" actId="20577"/>
        <pc:sldMkLst>
          <pc:docMk/>
          <pc:sldMk cId="2057518426" sldId="532"/>
        </pc:sldMkLst>
        <pc:spChg chg="mod">
          <ac:chgData name="Valerie Lemmie" userId="43b92581-a756-48f6-a4fb-ac3e141840b4" providerId="ADAL" clId="{237E4852-51BF-480B-AA30-8F0F45FCC34C}" dt="2024-03-05T20:52:10.801" v="412" actId="20577"/>
          <ac:spMkLst>
            <pc:docMk/>
            <pc:sldMk cId="2057518426" sldId="532"/>
            <ac:spMk id="3" creationId="{B6781552-37BC-9B6B-3FBC-3B736B3EEBB6}"/>
          </ac:spMkLst>
        </pc:spChg>
      </pc:sldChg>
      <pc:sldChg chg="modSp mod">
        <pc:chgData name="Valerie Lemmie" userId="43b92581-a756-48f6-a4fb-ac3e141840b4" providerId="ADAL" clId="{237E4852-51BF-480B-AA30-8F0F45FCC34C}" dt="2024-03-05T20:56:06.409" v="420" actId="20577"/>
        <pc:sldMkLst>
          <pc:docMk/>
          <pc:sldMk cId="634112603" sldId="543"/>
        </pc:sldMkLst>
        <pc:spChg chg="mod">
          <ac:chgData name="Valerie Lemmie" userId="43b92581-a756-48f6-a4fb-ac3e141840b4" providerId="ADAL" clId="{237E4852-51BF-480B-AA30-8F0F45FCC34C}" dt="2024-03-05T20:56:06.409" v="420" actId="20577"/>
          <ac:spMkLst>
            <pc:docMk/>
            <pc:sldMk cId="634112603" sldId="543"/>
            <ac:spMk id="7" creationId="{74A0D7FC-AF9E-3537-AFA5-90203B765328}"/>
          </ac:spMkLst>
        </pc:spChg>
      </pc:sldChg>
      <pc:sldChg chg="modSp mod">
        <pc:chgData name="Valerie Lemmie" userId="43b92581-a756-48f6-a4fb-ac3e141840b4" providerId="ADAL" clId="{237E4852-51BF-480B-AA30-8F0F45FCC34C}" dt="2024-03-05T21:08:15.639" v="476" actId="255"/>
        <pc:sldMkLst>
          <pc:docMk/>
          <pc:sldMk cId="2051250210" sldId="555"/>
        </pc:sldMkLst>
        <pc:spChg chg="mod">
          <ac:chgData name="Valerie Lemmie" userId="43b92581-a756-48f6-a4fb-ac3e141840b4" providerId="ADAL" clId="{237E4852-51BF-480B-AA30-8F0F45FCC34C}" dt="2024-03-05T20:59:22.975" v="474" actId="255"/>
          <ac:spMkLst>
            <pc:docMk/>
            <pc:sldMk cId="2051250210" sldId="555"/>
            <ac:spMk id="2" creationId="{A120CA3C-0E9F-8997-71F1-84EFF10561CE}"/>
          </ac:spMkLst>
        </pc:spChg>
        <pc:spChg chg="mod">
          <ac:chgData name="Valerie Lemmie" userId="43b92581-a756-48f6-a4fb-ac3e141840b4" providerId="ADAL" clId="{237E4852-51BF-480B-AA30-8F0F45FCC34C}" dt="2024-03-05T21:08:15.639" v="476" actId="255"/>
          <ac:spMkLst>
            <pc:docMk/>
            <pc:sldMk cId="2051250210" sldId="555"/>
            <ac:spMk id="4" creationId="{FAEF6771-C2B5-7B48-0F38-2DD18B6B66D8}"/>
          </ac:spMkLst>
        </pc:spChg>
      </pc:sldChg>
      <pc:sldChg chg="modSp mod">
        <pc:chgData name="Valerie Lemmie" userId="43b92581-a756-48f6-a4fb-ac3e141840b4" providerId="ADAL" clId="{237E4852-51BF-480B-AA30-8F0F45FCC34C}" dt="2024-03-05T20:47:10.097" v="382" actId="20577"/>
        <pc:sldMkLst>
          <pc:docMk/>
          <pc:sldMk cId="3376640242" sldId="557"/>
        </pc:sldMkLst>
        <pc:spChg chg="mod">
          <ac:chgData name="Valerie Lemmie" userId="43b92581-a756-48f6-a4fb-ac3e141840b4" providerId="ADAL" clId="{237E4852-51BF-480B-AA30-8F0F45FCC34C}" dt="2024-03-05T20:47:10.097" v="382" actId="20577"/>
          <ac:spMkLst>
            <pc:docMk/>
            <pc:sldMk cId="3376640242" sldId="557"/>
            <ac:spMk id="3" creationId="{B6781552-37BC-9B6B-3FBC-3B736B3EEBB6}"/>
          </ac:spMkLst>
        </pc:spChg>
      </pc:sldChg>
      <pc:sldChg chg="modSp mod">
        <pc:chgData name="Valerie Lemmie" userId="43b92581-a756-48f6-a4fb-ac3e141840b4" providerId="ADAL" clId="{237E4852-51BF-480B-AA30-8F0F45FCC34C}" dt="2024-03-05T21:11:31.511" v="513" actId="20577"/>
        <pc:sldMkLst>
          <pc:docMk/>
          <pc:sldMk cId="1016472583" sldId="588"/>
        </pc:sldMkLst>
        <pc:spChg chg="mod">
          <ac:chgData name="Valerie Lemmie" userId="43b92581-a756-48f6-a4fb-ac3e141840b4" providerId="ADAL" clId="{237E4852-51BF-480B-AA30-8F0F45FCC34C}" dt="2024-03-05T21:11:31.511" v="513" actId="20577"/>
          <ac:spMkLst>
            <pc:docMk/>
            <pc:sldMk cId="1016472583" sldId="588"/>
            <ac:spMk id="3" creationId="{B6781552-37BC-9B6B-3FBC-3B736B3EEBB6}"/>
          </ac:spMkLst>
        </pc:spChg>
      </pc:sldChg>
      <pc:sldChg chg="modSp mod">
        <pc:chgData name="Valerie Lemmie" userId="43b92581-a756-48f6-a4fb-ac3e141840b4" providerId="ADAL" clId="{237E4852-51BF-480B-AA30-8F0F45FCC34C}" dt="2024-03-05T22:18:02.577" v="535" actId="2"/>
        <pc:sldMkLst>
          <pc:docMk/>
          <pc:sldMk cId="2578498269" sldId="589"/>
        </pc:sldMkLst>
        <pc:spChg chg="mod">
          <ac:chgData name="Valerie Lemmie" userId="43b92581-a756-48f6-a4fb-ac3e141840b4" providerId="ADAL" clId="{237E4852-51BF-480B-AA30-8F0F45FCC34C}" dt="2024-03-05T22:18:02.577" v="535" actId="2"/>
          <ac:spMkLst>
            <pc:docMk/>
            <pc:sldMk cId="2578498269" sldId="589"/>
            <ac:spMk id="3" creationId="{B6781552-37BC-9B6B-3FBC-3B736B3EEBB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775DA-74EB-473E-BCD9-1000D777B25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0191D64-760C-4D1E-98EF-1AE66C213A99}">
      <dgm:prSet/>
      <dgm:spPr/>
      <dgm:t>
        <a:bodyPr/>
        <a:lstStyle/>
        <a:p>
          <a:r>
            <a:rPr lang="en-US" b="1" dirty="0">
              <a:solidFill>
                <a:schemeClr val="accent1">
                  <a:lumMod val="75000"/>
                </a:schemeClr>
              </a:solidFill>
            </a:rPr>
            <a:t>Vision</a:t>
          </a:r>
        </a:p>
        <a:p>
          <a:r>
            <a:rPr lang="en-US" b="1" dirty="0">
              <a:solidFill>
                <a:schemeClr val="accent1">
                  <a:lumMod val="75000"/>
                </a:schemeClr>
              </a:solidFill>
            </a:rPr>
            <a:t>We envision a world of thriving democracies where the rights of all are protected, and people fulfill their civic responsibilities.</a:t>
          </a:r>
        </a:p>
      </dgm:t>
    </dgm:pt>
    <dgm:pt modelId="{3AED6407-4A24-41E2-9DE3-9A2DF314CD7D}" type="parTrans" cxnId="{646E5209-287F-465E-8C3C-B1B94B6F2A0B}">
      <dgm:prSet/>
      <dgm:spPr/>
      <dgm:t>
        <a:bodyPr/>
        <a:lstStyle/>
        <a:p>
          <a:endParaRPr lang="en-US"/>
        </a:p>
      </dgm:t>
    </dgm:pt>
    <dgm:pt modelId="{32F22534-DA6F-441E-B21D-178ECAC3C743}" type="sibTrans" cxnId="{646E5209-287F-465E-8C3C-B1B94B6F2A0B}">
      <dgm:prSet/>
      <dgm:spPr/>
      <dgm:t>
        <a:bodyPr/>
        <a:lstStyle/>
        <a:p>
          <a:endParaRPr lang="en-US"/>
        </a:p>
      </dgm:t>
    </dgm:pt>
    <dgm:pt modelId="{E73F7230-AADC-4950-A55A-0AC6F57697C1}">
      <dgm:prSet/>
      <dgm:spPr/>
      <dgm:t>
        <a:bodyPr/>
        <a:lstStyle/>
        <a:p>
          <a:r>
            <a:rPr lang="en-US" b="1" dirty="0">
              <a:solidFill>
                <a:schemeClr val="accent1">
                  <a:lumMod val="75000"/>
                </a:schemeClr>
              </a:solidFill>
            </a:rPr>
            <a:t>Mission</a:t>
          </a:r>
        </a:p>
        <a:p>
          <a:r>
            <a:rPr lang="en-US" b="1" dirty="0">
              <a:solidFill>
                <a:schemeClr val="accent1">
                  <a:lumMod val="75000"/>
                </a:schemeClr>
              </a:solidFill>
            </a:rPr>
            <a:t>We advance inclusive democracies by fostering citizen engagement, promoting government accountability, and countering authoritarianism. </a:t>
          </a:r>
        </a:p>
      </dgm:t>
    </dgm:pt>
    <dgm:pt modelId="{066253FF-E4CE-4F63-BF73-FD862686EF5B}" type="parTrans" cxnId="{5A896F6B-1ADB-45AA-8E81-C7DE4B2F92FF}">
      <dgm:prSet/>
      <dgm:spPr/>
      <dgm:t>
        <a:bodyPr/>
        <a:lstStyle/>
        <a:p>
          <a:endParaRPr lang="en-US"/>
        </a:p>
      </dgm:t>
    </dgm:pt>
    <dgm:pt modelId="{C8CE049E-1B71-4DEC-BF30-90B14B01A7E5}" type="sibTrans" cxnId="{5A896F6B-1ADB-45AA-8E81-C7DE4B2F92FF}">
      <dgm:prSet/>
      <dgm:spPr/>
      <dgm:t>
        <a:bodyPr/>
        <a:lstStyle/>
        <a:p>
          <a:endParaRPr lang="en-US"/>
        </a:p>
      </dgm:t>
    </dgm:pt>
    <dgm:pt modelId="{693821C7-2254-471C-BA08-C1B467D4DCDA}">
      <dgm:prSet/>
      <dgm:spPr/>
      <dgm:t>
        <a:bodyPr/>
        <a:lstStyle/>
        <a:p>
          <a:r>
            <a:rPr lang="en-US" b="1" dirty="0">
              <a:solidFill>
                <a:schemeClr val="accent1">
                  <a:lumMod val="75000"/>
                </a:schemeClr>
              </a:solidFill>
            </a:rPr>
            <a:t>Principles of Management</a:t>
          </a:r>
        </a:p>
        <a:p>
          <a:r>
            <a:rPr lang="en-US" b="1" dirty="0">
              <a:solidFill>
                <a:schemeClr val="accent1">
                  <a:lumMod val="75000"/>
                </a:schemeClr>
              </a:solidFill>
            </a:rPr>
            <a:t>We encourage democratic practices and shared  work between public officials and citizens.</a:t>
          </a:r>
          <a:endParaRPr lang="en-US" dirty="0">
            <a:solidFill>
              <a:schemeClr val="accent1">
                <a:lumMod val="75000"/>
              </a:schemeClr>
            </a:solidFill>
          </a:endParaRPr>
        </a:p>
      </dgm:t>
    </dgm:pt>
    <dgm:pt modelId="{5AE958F3-9CD3-4E20-8169-1D1F9A003FA2}" type="parTrans" cxnId="{EF7733FB-2B53-4A8B-A1D7-34E6E5ACEDF6}">
      <dgm:prSet/>
      <dgm:spPr/>
      <dgm:t>
        <a:bodyPr/>
        <a:lstStyle/>
        <a:p>
          <a:endParaRPr lang="en-US"/>
        </a:p>
      </dgm:t>
    </dgm:pt>
    <dgm:pt modelId="{A0DBA2DA-12CE-4996-A121-80E8572EAF19}" type="sibTrans" cxnId="{EF7733FB-2B53-4A8B-A1D7-34E6E5ACEDF6}">
      <dgm:prSet/>
      <dgm:spPr/>
      <dgm:t>
        <a:bodyPr/>
        <a:lstStyle/>
        <a:p>
          <a:endParaRPr lang="en-US"/>
        </a:p>
      </dgm:t>
    </dgm:pt>
    <dgm:pt modelId="{6EAB233C-558A-4547-8B4F-CDBCE08AF73C}" type="pres">
      <dgm:prSet presAssocID="{DF5775DA-74EB-473E-BCD9-1000D777B256}" presName="diagram" presStyleCnt="0">
        <dgm:presLayoutVars>
          <dgm:dir/>
          <dgm:resizeHandles val="exact"/>
        </dgm:presLayoutVars>
      </dgm:prSet>
      <dgm:spPr/>
    </dgm:pt>
    <dgm:pt modelId="{071059FD-C804-4339-90F0-7DA5E4963099}" type="pres">
      <dgm:prSet presAssocID="{20191D64-760C-4D1E-98EF-1AE66C213A99}" presName="node" presStyleLbl="node1" presStyleIdx="0" presStyleCnt="3">
        <dgm:presLayoutVars>
          <dgm:bulletEnabled val="1"/>
        </dgm:presLayoutVars>
      </dgm:prSet>
      <dgm:spPr/>
    </dgm:pt>
    <dgm:pt modelId="{F6B3A380-B182-49B7-A145-94B72CF2754F}" type="pres">
      <dgm:prSet presAssocID="{32F22534-DA6F-441E-B21D-178ECAC3C743}" presName="sibTrans" presStyleCnt="0"/>
      <dgm:spPr/>
    </dgm:pt>
    <dgm:pt modelId="{6BF39CA7-7307-4818-814F-82ABD1DDDDBA}" type="pres">
      <dgm:prSet presAssocID="{E73F7230-AADC-4950-A55A-0AC6F57697C1}" presName="node" presStyleLbl="node1" presStyleIdx="1" presStyleCnt="3">
        <dgm:presLayoutVars>
          <dgm:bulletEnabled val="1"/>
        </dgm:presLayoutVars>
      </dgm:prSet>
      <dgm:spPr/>
    </dgm:pt>
    <dgm:pt modelId="{C80E9777-EFCE-412C-8342-F212422A04D5}" type="pres">
      <dgm:prSet presAssocID="{C8CE049E-1B71-4DEC-BF30-90B14B01A7E5}" presName="sibTrans" presStyleCnt="0"/>
      <dgm:spPr/>
    </dgm:pt>
    <dgm:pt modelId="{E6D5021B-A7C5-4D15-9EF8-912BE34EB8B6}" type="pres">
      <dgm:prSet presAssocID="{693821C7-2254-471C-BA08-C1B467D4DCDA}" presName="node" presStyleLbl="node1" presStyleIdx="2" presStyleCnt="3">
        <dgm:presLayoutVars>
          <dgm:bulletEnabled val="1"/>
        </dgm:presLayoutVars>
      </dgm:prSet>
      <dgm:spPr/>
    </dgm:pt>
  </dgm:ptLst>
  <dgm:cxnLst>
    <dgm:cxn modelId="{646E5209-287F-465E-8C3C-B1B94B6F2A0B}" srcId="{DF5775DA-74EB-473E-BCD9-1000D777B256}" destId="{20191D64-760C-4D1E-98EF-1AE66C213A99}" srcOrd="0" destOrd="0" parTransId="{3AED6407-4A24-41E2-9DE3-9A2DF314CD7D}" sibTransId="{32F22534-DA6F-441E-B21D-178ECAC3C743}"/>
    <dgm:cxn modelId="{F87A543D-3FC8-4505-9E9B-58D9E0BE7389}" type="presOf" srcId="{E73F7230-AADC-4950-A55A-0AC6F57697C1}" destId="{6BF39CA7-7307-4818-814F-82ABD1DDDDBA}" srcOrd="0" destOrd="0" presId="urn:microsoft.com/office/officeart/2005/8/layout/default"/>
    <dgm:cxn modelId="{5A896F6B-1ADB-45AA-8E81-C7DE4B2F92FF}" srcId="{DF5775DA-74EB-473E-BCD9-1000D777B256}" destId="{E73F7230-AADC-4950-A55A-0AC6F57697C1}" srcOrd="1" destOrd="0" parTransId="{066253FF-E4CE-4F63-BF73-FD862686EF5B}" sibTransId="{C8CE049E-1B71-4DEC-BF30-90B14B01A7E5}"/>
    <dgm:cxn modelId="{3E1B3652-4C69-4195-A9BA-8085DCEBCC32}" type="presOf" srcId="{693821C7-2254-471C-BA08-C1B467D4DCDA}" destId="{E6D5021B-A7C5-4D15-9EF8-912BE34EB8B6}" srcOrd="0" destOrd="0" presId="urn:microsoft.com/office/officeart/2005/8/layout/default"/>
    <dgm:cxn modelId="{716D52B3-4D5C-4B3A-825A-60E8266F0F18}" type="presOf" srcId="{20191D64-760C-4D1E-98EF-1AE66C213A99}" destId="{071059FD-C804-4339-90F0-7DA5E4963099}" srcOrd="0" destOrd="0" presId="urn:microsoft.com/office/officeart/2005/8/layout/default"/>
    <dgm:cxn modelId="{FE7F65F0-4E3E-4587-B64A-E0B308AD88C4}" type="presOf" srcId="{DF5775DA-74EB-473E-BCD9-1000D777B256}" destId="{6EAB233C-558A-4547-8B4F-CDBCE08AF73C}" srcOrd="0" destOrd="0" presId="urn:microsoft.com/office/officeart/2005/8/layout/default"/>
    <dgm:cxn modelId="{EF7733FB-2B53-4A8B-A1D7-34E6E5ACEDF6}" srcId="{DF5775DA-74EB-473E-BCD9-1000D777B256}" destId="{693821C7-2254-471C-BA08-C1B467D4DCDA}" srcOrd="2" destOrd="0" parTransId="{5AE958F3-9CD3-4E20-8169-1D1F9A003FA2}" sibTransId="{A0DBA2DA-12CE-4996-A121-80E8572EAF19}"/>
    <dgm:cxn modelId="{F023C1F1-9424-43BC-83DB-4510A85B47BC}" type="presParOf" srcId="{6EAB233C-558A-4547-8B4F-CDBCE08AF73C}" destId="{071059FD-C804-4339-90F0-7DA5E4963099}" srcOrd="0" destOrd="0" presId="urn:microsoft.com/office/officeart/2005/8/layout/default"/>
    <dgm:cxn modelId="{1E28C5C5-1BA8-473A-AC21-511C9C771B5A}" type="presParOf" srcId="{6EAB233C-558A-4547-8B4F-CDBCE08AF73C}" destId="{F6B3A380-B182-49B7-A145-94B72CF2754F}" srcOrd="1" destOrd="0" presId="urn:microsoft.com/office/officeart/2005/8/layout/default"/>
    <dgm:cxn modelId="{4B1E763D-7B34-40D2-9A7F-0969352D10E5}" type="presParOf" srcId="{6EAB233C-558A-4547-8B4F-CDBCE08AF73C}" destId="{6BF39CA7-7307-4818-814F-82ABD1DDDDBA}" srcOrd="2" destOrd="0" presId="urn:microsoft.com/office/officeart/2005/8/layout/default"/>
    <dgm:cxn modelId="{C66E54E5-C9ED-43E0-93A0-30B27C05E61B}" type="presParOf" srcId="{6EAB233C-558A-4547-8B4F-CDBCE08AF73C}" destId="{C80E9777-EFCE-412C-8342-F212422A04D5}" srcOrd="3" destOrd="0" presId="urn:microsoft.com/office/officeart/2005/8/layout/default"/>
    <dgm:cxn modelId="{8784E818-E5F2-4E55-8424-1FB6576D7B55}" type="presParOf" srcId="{6EAB233C-558A-4547-8B4F-CDBCE08AF73C}" destId="{E6D5021B-A7C5-4D15-9EF8-912BE34EB8B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059FD-C804-4339-90F0-7DA5E4963099}">
      <dsp:nvSpPr>
        <dsp:cNvPr id="0" name=""/>
        <dsp:cNvSpPr/>
      </dsp:nvSpPr>
      <dsp:spPr>
        <a:xfrm>
          <a:off x="0" y="820218"/>
          <a:ext cx="3414946" cy="20489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accent1">
                  <a:lumMod val="75000"/>
                </a:schemeClr>
              </a:solidFill>
            </a:rPr>
            <a:t>Vision</a:t>
          </a:r>
        </a:p>
        <a:p>
          <a:pPr marL="0" lvl="0" indent="0" algn="ctr" defTabSz="844550">
            <a:lnSpc>
              <a:spcPct val="90000"/>
            </a:lnSpc>
            <a:spcBef>
              <a:spcPct val="0"/>
            </a:spcBef>
            <a:spcAft>
              <a:spcPct val="35000"/>
            </a:spcAft>
            <a:buNone/>
          </a:pPr>
          <a:r>
            <a:rPr lang="en-US" sz="1900" b="1" kern="1200" dirty="0">
              <a:solidFill>
                <a:schemeClr val="accent1">
                  <a:lumMod val="75000"/>
                </a:schemeClr>
              </a:solidFill>
            </a:rPr>
            <a:t>We envision a world of thriving democracies where the rights of all are protected, and people fulfill their civic responsibilities.</a:t>
          </a:r>
        </a:p>
      </dsp:txBody>
      <dsp:txXfrm>
        <a:off x="0" y="820218"/>
        <a:ext cx="3414946" cy="2048967"/>
      </dsp:txXfrm>
    </dsp:sp>
    <dsp:sp modelId="{6BF39CA7-7307-4818-814F-82ABD1DDDDBA}">
      <dsp:nvSpPr>
        <dsp:cNvPr id="0" name=""/>
        <dsp:cNvSpPr/>
      </dsp:nvSpPr>
      <dsp:spPr>
        <a:xfrm>
          <a:off x="3756441" y="820218"/>
          <a:ext cx="3414946" cy="2048967"/>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accent1">
                  <a:lumMod val="75000"/>
                </a:schemeClr>
              </a:solidFill>
            </a:rPr>
            <a:t>Mission</a:t>
          </a:r>
        </a:p>
        <a:p>
          <a:pPr marL="0" lvl="0" indent="0" algn="ctr" defTabSz="844550">
            <a:lnSpc>
              <a:spcPct val="90000"/>
            </a:lnSpc>
            <a:spcBef>
              <a:spcPct val="0"/>
            </a:spcBef>
            <a:spcAft>
              <a:spcPct val="35000"/>
            </a:spcAft>
            <a:buNone/>
          </a:pPr>
          <a:r>
            <a:rPr lang="en-US" sz="1900" b="1" kern="1200" dirty="0">
              <a:solidFill>
                <a:schemeClr val="accent1">
                  <a:lumMod val="75000"/>
                </a:schemeClr>
              </a:solidFill>
            </a:rPr>
            <a:t>We advance inclusive democracies by fostering citizen engagement, promoting government accountability, and countering authoritarianism. </a:t>
          </a:r>
        </a:p>
      </dsp:txBody>
      <dsp:txXfrm>
        <a:off x="3756441" y="820218"/>
        <a:ext cx="3414946" cy="2048967"/>
      </dsp:txXfrm>
    </dsp:sp>
    <dsp:sp modelId="{E6D5021B-A7C5-4D15-9EF8-912BE34EB8B6}">
      <dsp:nvSpPr>
        <dsp:cNvPr id="0" name=""/>
        <dsp:cNvSpPr/>
      </dsp:nvSpPr>
      <dsp:spPr>
        <a:xfrm>
          <a:off x="7512882" y="820218"/>
          <a:ext cx="3414946" cy="204896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accent1">
                  <a:lumMod val="75000"/>
                </a:schemeClr>
              </a:solidFill>
            </a:rPr>
            <a:t>Principles of Management</a:t>
          </a:r>
        </a:p>
        <a:p>
          <a:pPr marL="0" lvl="0" indent="0" algn="ctr" defTabSz="844550">
            <a:lnSpc>
              <a:spcPct val="90000"/>
            </a:lnSpc>
            <a:spcBef>
              <a:spcPct val="0"/>
            </a:spcBef>
            <a:spcAft>
              <a:spcPct val="35000"/>
            </a:spcAft>
            <a:buNone/>
          </a:pPr>
          <a:r>
            <a:rPr lang="en-US" sz="1900" b="1" kern="1200" dirty="0">
              <a:solidFill>
                <a:schemeClr val="accent1">
                  <a:lumMod val="75000"/>
                </a:schemeClr>
              </a:solidFill>
            </a:rPr>
            <a:t>We encourage democratic practices and shared  work between public officials and citizens.</a:t>
          </a:r>
          <a:endParaRPr lang="en-US" sz="1900" kern="1200" dirty="0">
            <a:solidFill>
              <a:schemeClr val="accent1">
                <a:lumMod val="75000"/>
              </a:schemeClr>
            </a:solidFill>
          </a:endParaRPr>
        </a:p>
      </dsp:txBody>
      <dsp:txXfrm>
        <a:off x="7512882" y="820218"/>
        <a:ext cx="3414946" cy="20489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069450C-8948-3543-84CF-75EEDB326ABD}" type="datetimeFigureOut">
              <a:rPr lang="en-US" smtClean="0"/>
              <a:t>4/22/2024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DD07BD2-9D59-6942-A54E-37C5462868E2}" type="slidenum">
              <a:rPr lang="en-US" smtClean="0"/>
              <a:t>‹#›</a:t>
            </a:fld>
            <a:endParaRPr lang="en-US" dirty="0"/>
          </a:p>
        </p:txBody>
      </p:sp>
    </p:spTree>
    <p:extLst>
      <p:ext uri="{BB962C8B-B14F-4D97-AF65-F5344CB8AC3E}">
        <p14:creationId xmlns:p14="http://schemas.microsoft.com/office/powerpoint/2010/main" val="194497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07BD2-9D59-6942-A54E-37C5462868E2}" type="slidenum">
              <a:rPr lang="en-US" smtClean="0"/>
              <a:t>7</a:t>
            </a:fld>
            <a:endParaRPr lang="en-US" dirty="0"/>
          </a:p>
        </p:txBody>
      </p:sp>
    </p:spTree>
    <p:extLst>
      <p:ext uri="{BB962C8B-B14F-4D97-AF65-F5344CB8AC3E}">
        <p14:creationId xmlns:p14="http://schemas.microsoft.com/office/powerpoint/2010/main" val="4083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07BD2-9D59-6942-A54E-37C5462868E2}" type="slidenum">
              <a:rPr lang="en-US" smtClean="0"/>
              <a:t>8</a:t>
            </a:fld>
            <a:endParaRPr lang="en-US" dirty="0"/>
          </a:p>
        </p:txBody>
      </p:sp>
    </p:spTree>
    <p:extLst>
      <p:ext uri="{BB962C8B-B14F-4D97-AF65-F5344CB8AC3E}">
        <p14:creationId xmlns:p14="http://schemas.microsoft.com/office/powerpoint/2010/main" val="66970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07BD2-9D59-6942-A54E-37C5462868E2}" type="slidenum">
              <a:rPr lang="en-US" smtClean="0"/>
              <a:t>16</a:t>
            </a:fld>
            <a:endParaRPr lang="en-US" dirty="0"/>
          </a:p>
        </p:txBody>
      </p:sp>
    </p:spTree>
    <p:extLst>
      <p:ext uri="{BB962C8B-B14F-4D97-AF65-F5344CB8AC3E}">
        <p14:creationId xmlns:p14="http://schemas.microsoft.com/office/powerpoint/2010/main" val="277441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07BD2-9D59-6942-A54E-37C5462868E2}" type="slidenum">
              <a:rPr lang="en-US" smtClean="0"/>
              <a:t>23</a:t>
            </a:fld>
            <a:endParaRPr lang="en-US" dirty="0"/>
          </a:p>
        </p:txBody>
      </p:sp>
    </p:spTree>
    <p:extLst>
      <p:ext uri="{BB962C8B-B14F-4D97-AF65-F5344CB8AC3E}">
        <p14:creationId xmlns:p14="http://schemas.microsoft.com/office/powerpoint/2010/main" val="321204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07BD2-9D59-6942-A54E-37C5462868E2}" type="slidenum">
              <a:rPr lang="en-US" smtClean="0"/>
              <a:t>31</a:t>
            </a:fld>
            <a:endParaRPr lang="en-US" dirty="0"/>
          </a:p>
        </p:txBody>
      </p:sp>
    </p:spTree>
    <p:extLst>
      <p:ext uri="{BB962C8B-B14F-4D97-AF65-F5344CB8AC3E}">
        <p14:creationId xmlns:p14="http://schemas.microsoft.com/office/powerpoint/2010/main" val="184395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466E-4E96-41EC-CAFE-78898DE8B24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B6ED020-C982-A3E9-A2F5-6BD9E5A6F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60E336-6C71-F8D4-6626-248A7EF2619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E7A8A996-3F76-E788-578E-9D9E3A4358C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C024537-4540-29A6-55E8-C28D40BE4B46}"/>
              </a:ext>
            </a:extLst>
          </p:cNvPr>
          <p:cNvSpPr>
            <a:spLocks noGrp="1"/>
          </p:cNvSpPr>
          <p:nvPr>
            <p:ph type="sldNum" sz="quarter" idx="12"/>
          </p:nvPr>
        </p:nvSpPr>
        <p:spPr/>
        <p:txBody>
          <a:bodyPr/>
          <a:lstStyle/>
          <a:p>
            <a:fld id="{463C19E6-5561-B345-AF40-20F602F94E2C}" type="slidenum">
              <a:rPr lang="en-US" smtClean="0"/>
              <a:t>‹#›</a:t>
            </a:fld>
            <a:endParaRPr lang="en-US" dirty="0"/>
          </a:p>
        </p:txBody>
      </p:sp>
    </p:spTree>
    <p:extLst>
      <p:ext uri="{BB962C8B-B14F-4D97-AF65-F5344CB8AC3E}">
        <p14:creationId xmlns:p14="http://schemas.microsoft.com/office/powerpoint/2010/main" val="30496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238D-DAB8-9769-DF42-95AF380A26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B90686-BA74-6379-7C6E-535CD2A633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4A8D8-AC33-B213-87D4-2D8BCFD8736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21E54F85-114C-37ED-A11D-F52AB3A211C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D65B711-9717-FBCD-D6F9-DD224D17344D}"/>
              </a:ext>
            </a:extLst>
          </p:cNvPr>
          <p:cNvSpPr>
            <a:spLocks noGrp="1"/>
          </p:cNvSpPr>
          <p:nvPr>
            <p:ph type="sldNum" sz="quarter" idx="12"/>
          </p:nvPr>
        </p:nvSpPr>
        <p:spPr/>
        <p:txBody>
          <a:bodyPr/>
          <a:lstStyle/>
          <a:p>
            <a:fld id="{463C19E6-5561-B345-AF40-20F602F94E2C}" type="slidenum">
              <a:rPr lang="en-US" smtClean="0"/>
              <a:t>‹#›</a:t>
            </a:fld>
            <a:endParaRPr lang="en-US" dirty="0"/>
          </a:p>
        </p:txBody>
      </p:sp>
    </p:spTree>
    <p:extLst>
      <p:ext uri="{BB962C8B-B14F-4D97-AF65-F5344CB8AC3E}">
        <p14:creationId xmlns:p14="http://schemas.microsoft.com/office/powerpoint/2010/main" val="113251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FB2306-449A-3058-B43C-14DB8767A5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E8E78C-140D-6258-456D-F768623451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846D5-551C-19FC-211B-EB9019F88A2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08F7BB4-017C-31A1-2532-7E4197B2320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96327A-D4AB-8B78-97B9-F2A83EA5EBEF}"/>
              </a:ext>
            </a:extLst>
          </p:cNvPr>
          <p:cNvSpPr>
            <a:spLocks noGrp="1"/>
          </p:cNvSpPr>
          <p:nvPr>
            <p:ph type="sldNum" sz="quarter" idx="12"/>
          </p:nvPr>
        </p:nvSpPr>
        <p:spPr/>
        <p:txBody>
          <a:bodyPr/>
          <a:lstStyle/>
          <a:p>
            <a:fld id="{463C19E6-5561-B345-AF40-20F602F94E2C}" type="slidenum">
              <a:rPr lang="en-US" smtClean="0"/>
              <a:t>‹#›</a:t>
            </a:fld>
            <a:endParaRPr lang="en-US" dirty="0"/>
          </a:p>
        </p:txBody>
      </p:sp>
    </p:spTree>
    <p:extLst>
      <p:ext uri="{BB962C8B-B14F-4D97-AF65-F5344CB8AC3E}">
        <p14:creationId xmlns:p14="http://schemas.microsoft.com/office/powerpoint/2010/main" val="2683791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2178-D687-7763-A30E-D45C7E1AD004}"/>
              </a:ext>
            </a:extLst>
          </p:cNvPr>
          <p:cNvSpPr>
            <a:spLocks noGrp="1"/>
          </p:cNvSpPr>
          <p:nvPr>
            <p:ph type="title"/>
          </p:nvPr>
        </p:nvSpPr>
        <p:spPr/>
        <p:txBody>
          <a:bodyPr>
            <a:normAutofit/>
          </a:bodyPr>
          <a:lstStyle>
            <a:lvl1pPr>
              <a:defRPr sz="3200" b="1" i="0">
                <a:latin typeface="News Gothic MT" panose="020B0503020103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71680A3-F7AE-C0D3-588C-684FF307182B}"/>
              </a:ext>
            </a:extLst>
          </p:cNvPr>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B643D1B-2F69-45D6-CBF7-93B12291B7EE}"/>
              </a:ext>
            </a:extLst>
          </p:cNvPr>
          <p:cNvSpPr>
            <a:spLocks noGrp="1"/>
          </p:cNvSpPr>
          <p:nvPr>
            <p:ph type="sldNum" sz="quarter" idx="12"/>
          </p:nvPr>
        </p:nvSpPr>
        <p:spPr>
          <a:xfrm>
            <a:off x="9159239" y="6356350"/>
            <a:ext cx="2814983" cy="365125"/>
          </a:xfrm>
        </p:spPr>
        <p:txBody>
          <a:bodyPr/>
          <a:lstStyle>
            <a:lvl1pPr>
              <a:defRPr>
                <a:solidFill>
                  <a:srgbClr val="293589"/>
                </a:solidFill>
              </a:defRPr>
            </a:lvl1pPr>
          </a:lstStyle>
          <a:p>
            <a:fld id="{463C19E6-5561-B345-AF40-20F602F94E2C}" type="slidenum">
              <a:rPr lang="en-US" smtClean="0"/>
              <a:pPr/>
              <a:t>‹#›</a:t>
            </a:fld>
            <a:endParaRPr lang="en-US" dirty="0"/>
          </a:p>
        </p:txBody>
      </p:sp>
      <p:sp>
        <p:nvSpPr>
          <p:cNvPr id="8" name="TextBox 7">
            <a:extLst>
              <a:ext uri="{FF2B5EF4-FFF2-40B4-BE49-F238E27FC236}">
                <a16:creationId xmlns:a16="http://schemas.microsoft.com/office/drawing/2014/main" id="{2BC6F465-EC7D-22CE-5789-B5CDBC02F199}"/>
              </a:ext>
            </a:extLst>
          </p:cNvPr>
          <p:cNvSpPr txBox="1"/>
          <p:nvPr userDrawn="1"/>
        </p:nvSpPr>
        <p:spPr>
          <a:xfrm>
            <a:off x="4343400" y="6408107"/>
            <a:ext cx="3707125" cy="261610"/>
          </a:xfrm>
          <a:prstGeom prst="rect">
            <a:avLst/>
          </a:prstGeom>
          <a:noFill/>
        </p:spPr>
        <p:txBody>
          <a:bodyPr wrap="square" rtlCol="0">
            <a:spAutoFit/>
          </a:bodyPr>
          <a:lstStyle/>
          <a:p>
            <a:r>
              <a:rPr lang="en-US" sz="1100" spc="200" dirty="0">
                <a:solidFill>
                  <a:srgbClr val="293589"/>
                </a:solidFill>
                <a:latin typeface="Franklin Gothic Book" panose="020B0503020102020204" pitchFamily="34" charset="0"/>
              </a:rPr>
              <a:t>CHARLES F. KETTERING FOUNDATION</a:t>
            </a:r>
          </a:p>
        </p:txBody>
      </p:sp>
      <p:pic>
        <p:nvPicPr>
          <p:cNvPr id="5" name="Graphic 4">
            <a:extLst>
              <a:ext uri="{FF2B5EF4-FFF2-40B4-BE49-F238E27FC236}">
                <a16:creationId xmlns:a16="http://schemas.microsoft.com/office/drawing/2014/main" id="{B3979A8E-006B-FB6E-E2E4-4027CF1148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185" y="6332745"/>
            <a:ext cx="415234" cy="388730"/>
          </a:xfrm>
          <a:prstGeom prst="rect">
            <a:avLst/>
          </a:prstGeom>
        </p:spPr>
      </p:pic>
    </p:spTree>
    <p:extLst>
      <p:ext uri="{BB962C8B-B14F-4D97-AF65-F5344CB8AC3E}">
        <p14:creationId xmlns:p14="http://schemas.microsoft.com/office/powerpoint/2010/main" val="2777501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0AA2-89BE-98EA-2DEB-7B89EA557C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8579CB-5A5F-C95E-ADA3-5E6313389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ACBE65-2F0B-1B68-F767-05E43C5BB52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2B367850-7040-031A-0D60-2BF52162666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99D0B4E-58ED-1496-7466-176C8F5B9859}"/>
              </a:ext>
            </a:extLst>
          </p:cNvPr>
          <p:cNvSpPr>
            <a:spLocks noGrp="1"/>
          </p:cNvSpPr>
          <p:nvPr>
            <p:ph type="sldNum" sz="quarter" idx="12"/>
          </p:nvPr>
        </p:nvSpPr>
        <p:spPr/>
        <p:txBody>
          <a:bodyPr/>
          <a:lstStyle/>
          <a:p>
            <a:fld id="{463C19E6-5561-B345-AF40-20F602F94E2C}" type="slidenum">
              <a:rPr lang="en-US" smtClean="0"/>
              <a:t>‹#›</a:t>
            </a:fld>
            <a:endParaRPr lang="en-US" dirty="0"/>
          </a:p>
        </p:txBody>
      </p:sp>
    </p:spTree>
    <p:extLst>
      <p:ext uri="{BB962C8B-B14F-4D97-AF65-F5344CB8AC3E}">
        <p14:creationId xmlns:p14="http://schemas.microsoft.com/office/powerpoint/2010/main" val="175242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A9CC-26BC-A2A9-6E83-B91E3D19EC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BC2825-0B01-0885-221C-E5678285F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07213B-90C9-AD2D-8F49-9EACD76C1F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C7B954-248E-4761-C4E3-0CCB09AAD5D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2759CF3E-DAB6-14F0-51A9-9286D563B4C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1C89B41-5B33-F249-900E-7007EB483456}"/>
              </a:ext>
            </a:extLst>
          </p:cNvPr>
          <p:cNvSpPr>
            <a:spLocks noGrp="1"/>
          </p:cNvSpPr>
          <p:nvPr>
            <p:ph type="sldNum" sz="quarter" idx="12"/>
          </p:nvPr>
        </p:nvSpPr>
        <p:spPr/>
        <p:txBody>
          <a:bodyPr/>
          <a:lstStyle/>
          <a:p>
            <a:fld id="{463C19E6-5561-B345-AF40-20F602F94E2C}" type="slidenum">
              <a:rPr lang="en-US" smtClean="0"/>
              <a:t>‹#›</a:t>
            </a:fld>
            <a:endParaRPr lang="en-US" dirty="0"/>
          </a:p>
        </p:txBody>
      </p:sp>
    </p:spTree>
    <p:extLst>
      <p:ext uri="{BB962C8B-B14F-4D97-AF65-F5344CB8AC3E}">
        <p14:creationId xmlns:p14="http://schemas.microsoft.com/office/powerpoint/2010/main" val="292384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6F7-1164-C0BC-61A3-1EEF8DF2A0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A04809-F13B-10B6-3C23-E4C6D7BF9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4B66A5-9066-0D64-5169-C4EB1773AE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7D718C-3419-9467-0C54-D595E87EC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8F9E19-D388-50B5-B20B-2DC7BE8690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CA0062-E051-E447-10E2-A03DFE04516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4E079737-0334-94DA-3F1F-626F0425A5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8DAFB46E-4DE1-E901-0F90-E145828B1DD1}"/>
              </a:ext>
            </a:extLst>
          </p:cNvPr>
          <p:cNvSpPr>
            <a:spLocks noGrp="1"/>
          </p:cNvSpPr>
          <p:nvPr>
            <p:ph type="sldNum" sz="quarter" idx="12"/>
          </p:nvPr>
        </p:nvSpPr>
        <p:spPr/>
        <p:txBody>
          <a:bodyPr/>
          <a:lstStyle/>
          <a:p>
            <a:fld id="{463C19E6-5561-B345-AF40-20F602F94E2C}" type="slidenum">
              <a:rPr lang="en-US" smtClean="0"/>
              <a:t>‹#›</a:t>
            </a:fld>
            <a:endParaRPr lang="en-US" dirty="0"/>
          </a:p>
        </p:txBody>
      </p:sp>
    </p:spTree>
    <p:extLst>
      <p:ext uri="{BB962C8B-B14F-4D97-AF65-F5344CB8AC3E}">
        <p14:creationId xmlns:p14="http://schemas.microsoft.com/office/powerpoint/2010/main" val="394077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253D-C8C5-511D-A284-5BFDF13B99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89092D-7E6C-30EC-1EE2-449013BCC15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D0ACB872-14B1-356F-2A6A-FBF2794C903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D723E611-A5A9-F44B-9CF7-B5BD27DCA999}"/>
              </a:ext>
            </a:extLst>
          </p:cNvPr>
          <p:cNvSpPr>
            <a:spLocks noGrp="1"/>
          </p:cNvSpPr>
          <p:nvPr>
            <p:ph type="sldNum" sz="quarter" idx="12"/>
          </p:nvPr>
        </p:nvSpPr>
        <p:spPr/>
        <p:txBody>
          <a:bodyPr/>
          <a:lstStyle/>
          <a:p>
            <a:fld id="{463C19E6-5561-B345-AF40-20F602F94E2C}" type="slidenum">
              <a:rPr lang="en-US" smtClean="0"/>
              <a:t>‹#›</a:t>
            </a:fld>
            <a:endParaRPr lang="en-US" dirty="0"/>
          </a:p>
        </p:txBody>
      </p:sp>
    </p:spTree>
    <p:extLst>
      <p:ext uri="{BB962C8B-B14F-4D97-AF65-F5344CB8AC3E}">
        <p14:creationId xmlns:p14="http://schemas.microsoft.com/office/powerpoint/2010/main" val="9056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E9B6B-FAB4-6DB2-234D-284C0CA741D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BE1D520D-4E0C-2368-248B-F28D60044BE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FC5426B-31DF-C9BF-7686-186475D9DEDA}"/>
              </a:ext>
            </a:extLst>
          </p:cNvPr>
          <p:cNvSpPr>
            <a:spLocks noGrp="1"/>
          </p:cNvSpPr>
          <p:nvPr>
            <p:ph type="sldNum" sz="quarter" idx="12"/>
          </p:nvPr>
        </p:nvSpPr>
        <p:spPr/>
        <p:txBody>
          <a:bodyPr/>
          <a:lstStyle/>
          <a:p>
            <a:fld id="{463C19E6-5561-B345-AF40-20F602F94E2C}" type="slidenum">
              <a:rPr lang="en-US" smtClean="0"/>
              <a:t>‹#›</a:t>
            </a:fld>
            <a:endParaRPr lang="en-US" dirty="0"/>
          </a:p>
        </p:txBody>
      </p:sp>
    </p:spTree>
    <p:extLst>
      <p:ext uri="{BB962C8B-B14F-4D97-AF65-F5344CB8AC3E}">
        <p14:creationId xmlns:p14="http://schemas.microsoft.com/office/powerpoint/2010/main" val="11564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9597-7F95-176E-2AA9-9FA636AE7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C891B5-4584-3D73-78AF-B8553383BF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997835-3EA2-BE19-EC3F-96F12D8B5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8ED4F-5B9D-10A2-9FC6-D9B1A475D74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46102EF5-EF24-1FD7-A4F8-85300155E3B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CDE49E2-9DBD-C0EF-8C8C-8B6D9B9A27B1}"/>
              </a:ext>
            </a:extLst>
          </p:cNvPr>
          <p:cNvSpPr>
            <a:spLocks noGrp="1"/>
          </p:cNvSpPr>
          <p:nvPr>
            <p:ph type="sldNum" sz="quarter" idx="12"/>
          </p:nvPr>
        </p:nvSpPr>
        <p:spPr/>
        <p:txBody>
          <a:bodyPr/>
          <a:lstStyle/>
          <a:p>
            <a:fld id="{463C19E6-5561-B345-AF40-20F602F94E2C}" type="slidenum">
              <a:rPr lang="en-US" smtClean="0"/>
              <a:t>‹#›</a:t>
            </a:fld>
            <a:endParaRPr lang="en-US" dirty="0"/>
          </a:p>
        </p:txBody>
      </p:sp>
    </p:spTree>
    <p:extLst>
      <p:ext uri="{BB962C8B-B14F-4D97-AF65-F5344CB8AC3E}">
        <p14:creationId xmlns:p14="http://schemas.microsoft.com/office/powerpoint/2010/main" val="2660307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01C2-5CC3-B374-6466-0EA4CC26B1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1CC96F-88E1-9401-7777-C1C99CD93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D5C019-794B-A615-D3A5-0DA9837A6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14A05-F21A-0DDC-024B-FBB96165361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FEAF2C22-0CF1-62D7-5C4A-71E4F3356D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D5F289A-B673-F55C-C7D8-A13F56B8F9E7}"/>
              </a:ext>
            </a:extLst>
          </p:cNvPr>
          <p:cNvSpPr>
            <a:spLocks noGrp="1"/>
          </p:cNvSpPr>
          <p:nvPr>
            <p:ph type="sldNum" sz="quarter" idx="12"/>
          </p:nvPr>
        </p:nvSpPr>
        <p:spPr/>
        <p:txBody>
          <a:bodyPr/>
          <a:lstStyle/>
          <a:p>
            <a:fld id="{463C19E6-5561-B345-AF40-20F602F94E2C}" type="slidenum">
              <a:rPr lang="en-US" smtClean="0"/>
              <a:t>‹#›</a:t>
            </a:fld>
            <a:endParaRPr lang="en-US" dirty="0"/>
          </a:p>
        </p:txBody>
      </p:sp>
    </p:spTree>
    <p:extLst>
      <p:ext uri="{BB962C8B-B14F-4D97-AF65-F5344CB8AC3E}">
        <p14:creationId xmlns:p14="http://schemas.microsoft.com/office/powerpoint/2010/main" val="369583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BB1DCA-19DC-A3E4-7EAA-8711FB7FB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DE577F8-9E81-7D69-9B4C-A35395F06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0315907-E18E-A951-C734-C2CA7D2A4C8F}"/>
              </a:ext>
            </a:extLst>
          </p:cNvPr>
          <p:cNvSpPr>
            <a:spLocks noGrp="1"/>
          </p:cNvSpPr>
          <p:nvPr>
            <p:ph type="sldNum" sz="quarter" idx="4"/>
          </p:nvPr>
        </p:nvSpPr>
        <p:spPr>
          <a:xfrm>
            <a:off x="915924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News Gothic MT" panose="020B0503020103020203" pitchFamily="34" charset="0"/>
              </a:defRPr>
            </a:lvl1pPr>
          </a:lstStyle>
          <a:p>
            <a:fld id="{463C19E6-5561-B345-AF40-20F602F94E2C}" type="slidenum">
              <a:rPr lang="en-US" smtClean="0"/>
              <a:pPr/>
              <a:t>‹#›</a:t>
            </a:fld>
            <a:endParaRPr lang="en-US" dirty="0"/>
          </a:p>
        </p:txBody>
      </p:sp>
    </p:spTree>
    <p:extLst>
      <p:ext uri="{BB962C8B-B14F-4D97-AF65-F5344CB8AC3E}">
        <p14:creationId xmlns:p14="http://schemas.microsoft.com/office/powerpoint/2010/main" val="2369694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700" b="1" i="0" kern="1200">
          <a:solidFill>
            <a:schemeClr val="tx1"/>
          </a:solidFill>
          <a:latin typeface="News Gothic MT" panose="020B0503020103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A3C-0E9F-8997-71F1-84EFF10561CE}"/>
              </a:ext>
            </a:extLst>
          </p:cNvPr>
          <p:cNvSpPr>
            <a:spLocks noGrp="1"/>
          </p:cNvSpPr>
          <p:nvPr>
            <p:ph type="ctrTitle"/>
          </p:nvPr>
        </p:nvSpPr>
        <p:spPr>
          <a:xfrm>
            <a:off x="845618" y="264281"/>
            <a:ext cx="7581089" cy="3832385"/>
          </a:xfrm>
        </p:spPr>
        <p:txBody>
          <a:bodyPr>
            <a:noAutofit/>
          </a:bodyPr>
          <a:lstStyle/>
          <a:p>
            <a:pPr algn="l">
              <a:lnSpc>
                <a:spcPts val="5000"/>
              </a:lnSpc>
            </a:pPr>
            <a:br>
              <a:rPr lang="en-US" sz="48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br>
            <a:br>
              <a:rPr lang="en-US" sz="48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br>
            <a:r>
              <a:rPr lang="en-US" sz="44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Leading Democratically: Fostering Management Innovation, Advancing Public Trust and Building Resilient Communities  </a:t>
            </a:r>
            <a:br>
              <a:rPr lang="en-US" sz="4800" dirty="0">
                <a:effectLst/>
                <a:latin typeface="Calibri" panose="020F0502020204030204" pitchFamily="34" charset="0"/>
                <a:ea typeface="Calibri" panose="020F0502020204030204" pitchFamily="34" charset="0"/>
                <a:cs typeface="Times New Roman" panose="02020603050405020304" pitchFamily="18" charset="0"/>
              </a:rPr>
            </a:br>
            <a:r>
              <a:rPr lang="en-US" sz="5000" b="1" dirty="0">
                <a:solidFill>
                  <a:srgbClr val="293589"/>
                </a:solidFill>
                <a:effectLst/>
                <a:latin typeface="News Gothic MT" panose="020B0503020103020203" pitchFamily="34" charset="0"/>
                <a:cs typeface="Archivo Narrow SemiBold" pitchFamily="2" charset="77"/>
              </a:rPr>
              <a:t> </a:t>
            </a:r>
          </a:p>
        </p:txBody>
      </p:sp>
      <p:pic>
        <p:nvPicPr>
          <p:cNvPr id="9" name="Picture 8">
            <a:extLst>
              <a:ext uri="{FF2B5EF4-FFF2-40B4-BE49-F238E27FC236}">
                <a16:creationId xmlns:a16="http://schemas.microsoft.com/office/drawing/2014/main" id="{2ADA2D77-1AB2-D0A9-8C20-069435B99230}"/>
              </a:ext>
            </a:extLst>
          </p:cNvPr>
          <p:cNvPicPr>
            <a:picLocks noChangeAspect="1"/>
          </p:cNvPicPr>
          <p:nvPr/>
        </p:nvPicPr>
        <p:blipFill>
          <a:blip r:embed="rId2"/>
          <a:stretch>
            <a:fillRect/>
          </a:stretch>
        </p:blipFill>
        <p:spPr>
          <a:xfrm>
            <a:off x="10178142" y="264281"/>
            <a:ext cx="1577315" cy="429619"/>
          </a:xfrm>
          <a:prstGeom prst="rect">
            <a:avLst/>
          </a:prstGeom>
        </p:spPr>
      </p:pic>
      <p:sp>
        <p:nvSpPr>
          <p:cNvPr id="8" name="TextBox 7">
            <a:extLst>
              <a:ext uri="{FF2B5EF4-FFF2-40B4-BE49-F238E27FC236}">
                <a16:creationId xmlns:a16="http://schemas.microsoft.com/office/drawing/2014/main" id="{CB3AF4C6-11DB-3639-2FA7-EC55FF723996}"/>
              </a:ext>
            </a:extLst>
          </p:cNvPr>
          <p:cNvSpPr txBox="1"/>
          <p:nvPr/>
        </p:nvSpPr>
        <p:spPr>
          <a:xfrm>
            <a:off x="2594599" y="5686001"/>
            <a:ext cx="5635001" cy="707886"/>
          </a:xfrm>
          <a:prstGeom prst="rect">
            <a:avLst/>
          </a:prstGeom>
          <a:noFill/>
        </p:spPr>
        <p:txBody>
          <a:bodyPr wrap="square" rtlCol="0">
            <a:spAutoFit/>
          </a:bodyPr>
          <a:lstStyle/>
          <a:p>
            <a:pPr marL="0" indent="0" fontAlgn="base">
              <a:lnSpc>
                <a:spcPct val="100000"/>
              </a:lnSpc>
              <a:spcBef>
                <a:spcPts val="0"/>
              </a:spcBef>
              <a:spcAft>
                <a:spcPts val="600"/>
              </a:spcAft>
              <a:buNone/>
            </a:pPr>
            <a:r>
              <a:rPr lang="en-US" sz="2000" b="1" i="0" u="none" strike="noStrike" dirty="0">
                <a:solidFill>
                  <a:schemeClr val="accent1">
                    <a:lumMod val="75000"/>
                  </a:schemeClr>
                </a:solidFill>
                <a:effectLst/>
                <a:latin typeface="Arial" panose="020B0604020202020204" pitchFamily="34" charset="0"/>
                <a:cs typeface="Arial" panose="020B0604020202020204" pitchFamily="34" charset="0"/>
              </a:rPr>
              <a:t>Valerie Lemmie, Senior Advisor, State and Local Government  | </a:t>
            </a:r>
            <a:r>
              <a:rPr lang="en-US" sz="2000" b="1" dirty="0">
                <a:solidFill>
                  <a:schemeClr val="accent1">
                    <a:lumMod val="75000"/>
                  </a:schemeClr>
                </a:solidFill>
                <a:latin typeface="Arial" panose="020B0604020202020204" pitchFamily="34" charset="0"/>
                <a:cs typeface="Arial" panose="020B0604020202020204" pitchFamily="34" charset="0"/>
              </a:rPr>
              <a:t>04</a:t>
            </a:r>
            <a:r>
              <a:rPr lang="en-US" sz="2000" b="1" i="0" u="none" strike="noStrike" dirty="0">
                <a:solidFill>
                  <a:schemeClr val="accent1">
                    <a:lumMod val="75000"/>
                  </a:schemeClr>
                </a:solidFill>
                <a:effectLst/>
                <a:latin typeface="Arial" panose="020B0604020202020204" pitchFamily="34" charset="0"/>
                <a:cs typeface="Arial" panose="020B0604020202020204" pitchFamily="34" charset="0"/>
              </a:rPr>
              <a:t>.18.2024 </a:t>
            </a:r>
            <a:endParaRPr lang="en-US" sz="2000" b="1" dirty="0">
              <a:solidFill>
                <a:schemeClr val="accent1">
                  <a:lumMod val="75000"/>
                </a:schemeClr>
              </a:solidFill>
              <a:latin typeface="Arial" panose="020B0604020202020204" pitchFamily="34" charset="0"/>
              <a:cs typeface="Arial" panose="020B0604020202020204" pitchFamily="34" charset="0"/>
            </a:endParaRPr>
          </a:p>
        </p:txBody>
      </p:sp>
      <p:sp>
        <p:nvSpPr>
          <p:cNvPr id="13" name="Freeform 12">
            <a:extLst>
              <a:ext uri="{FF2B5EF4-FFF2-40B4-BE49-F238E27FC236}">
                <a16:creationId xmlns:a16="http://schemas.microsoft.com/office/drawing/2014/main" id="{081E2AC4-CA04-86DA-15DE-621FBF798C81}"/>
              </a:ext>
            </a:extLst>
          </p:cNvPr>
          <p:cNvSpPr/>
          <p:nvPr/>
        </p:nvSpPr>
        <p:spPr>
          <a:xfrm>
            <a:off x="8988337" y="-10726"/>
            <a:ext cx="3199519" cy="1807916"/>
          </a:xfrm>
          <a:custGeom>
            <a:avLst/>
            <a:gdLst>
              <a:gd name="connsiteX0" fmla="*/ 3113411 w 3113410"/>
              <a:gd name="connsiteY0" fmla="*/ 1343531 h 1759259"/>
              <a:gd name="connsiteX1" fmla="*/ 662283 w 3113410"/>
              <a:gd name="connsiteY1" fmla="*/ 31862 h 1759259"/>
              <a:gd name="connsiteX2" fmla="*/ 591730 w 3113410"/>
              <a:gd name="connsiteY2" fmla="*/ 0 h 1759259"/>
              <a:gd name="connsiteX3" fmla="*/ 0 w 3113410"/>
              <a:gd name="connsiteY3" fmla="*/ 0 h 1759259"/>
              <a:gd name="connsiteX4" fmla="*/ 3113411 w 3113410"/>
              <a:gd name="connsiteY4" fmla="*/ 1759259 h 1759259"/>
              <a:gd name="connsiteX5" fmla="*/ 3113411 w 3113410"/>
              <a:gd name="connsiteY5" fmla="*/ 1343531 h 175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3410" h="1759259">
                <a:moveTo>
                  <a:pt x="3113411" y="1343531"/>
                </a:moveTo>
                <a:cubicBezTo>
                  <a:pt x="2398783" y="888354"/>
                  <a:pt x="1568844" y="447591"/>
                  <a:pt x="662283" y="31862"/>
                </a:cubicBezTo>
                <a:cubicBezTo>
                  <a:pt x="638765" y="21242"/>
                  <a:pt x="615248" y="10621"/>
                  <a:pt x="591730" y="0"/>
                </a:cubicBezTo>
                <a:lnTo>
                  <a:pt x="0" y="0"/>
                </a:lnTo>
                <a:cubicBezTo>
                  <a:pt x="958906" y="440004"/>
                  <a:pt x="2140849" y="1050700"/>
                  <a:pt x="3113411" y="1759259"/>
                </a:cubicBezTo>
                <a:lnTo>
                  <a:pt x="3113411" y="1343531"/>
                </a:lnTo>
                <a:close/>
              </a:path>
            </a:pathLst>
          </a:custGeom>
          <a:solidFill>
            <a:srgbClr val="43BFB0"/>
          </a:solidFill>
          <a:ln w="757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0B15BDCD-C805-FD80-13A8-E40D60112002}"/>
              </a:ext>
            </a:extLst>
          </p:cNvPr>
          <p:cNvSpPr/>
          <p:nvPr/>
        </p:nvSpPr>
        <p:spPr>
          <a:xfrm>
            <a:off x="6364394" y="-10725"/>
            <a:ext cx="4889062" cy="6861138"/>
          </a:xfrm>
          <a:custGeom>
            <a:avLst/>
            <a:gdLst>
              <a:gd name="connsiteX0" fmla="*/ 3891763 w 4757482"/>
              <a:gd name="connsiteY0" fmla="*/ 2753821 h 6812482"/>
              <a:gd name="connsiteX1" fmla="*/ 1194840 w 4757482"/>
              <a:gd name="connsiteY1" fmla="*/ 6812483 h 6812482"/>
              <a:gd name="connsiteX2" fmla="*/ 3057272 w 4757482"/>
              <a:gd name="connsiteY2" fmla="*/ 6812483 h 6812482"/>
              <a:gd name="connsiteX3" fmla="*/ 4013903 w 4757482"/>
              <a:gd name="connsiteY3" fmla="*/ 5676816 h 6812482"/>
              <a:gd name="connsiteX4" fmla="*/ 4576805 w 4757482"/>
              <a:gd name="connsiteY4" fmla="*/ 2692372 h 6812482"/>
              <a:gd name="connsiteX5" fmla="*/ 607661 w 4757482"/>
              <a:gd name="connsiteY5" fmla="*/ 0 h 6812482"/>
              <a:gd name="connsiteX6" fmla="*/ 12138 w 4757482"/>
              <a:gd name="connsiteY6" fmla="*/ 0 h 6812482"/>
              <a:gd name="connsiteX7" fmla="*/ 0 w 4757482"/>
              <a:gd name="connsiteY7" fmla="*/ 5310 h 6812482"/>
              <a:gd name="connsiteX8" fmla="*/ 3891763 w 4757482"/>
              <a:gd name="connsiteY8" fmla="*/ 2753821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82" h="6812482">
                <a:moveTo>
                  <a:pt x="3891763" y="2753821"/>
                </a:moveTo>
                <a:cubicBezTo>
                  <a:pt x="4399286" y="4189146"/>
                  <a:pt x="2394231" y="5927922"/>
                  <a:pt x="1194840" y="6812483"/>
                </a:cubicBezTo>
                <a:lnTo>
                  <a:pt x="3057272" y="6812483"/>
                </a:lnTo>
                <a:cubicBezTo>
                  <a:pt x="3349344" y="6526480"/>
                  <a:pt x="3699831" y="6140338"/>
                  <a:pt x="4013903" y="5676816"/>
                </a:cubicBezTo>
                <a:cubicBezTo>
                  <a:pt x="4785428" y="4540391"/>
                  <a:pt x="4925774" y="3514725"/>
                  <a:pt x="4576805" y="2692372"/>
                </a:cubicBezTo>
                <a:cubicBezTo>
                  <a:pt x="4032869" y="1404221"/>
                  <a:pt x="1518774" y="347452"/>
                  <a:pt x="607661" y="0"/>
                </a:cubicBezTo>
                <a:lnTo>
                  <a:pt x="12138" y="0"/>
                </a:lnTo>
                <a:lnTo>
                  <a:pt x="0" y="5310"/>
                </a:lnTo>
                <a:cubicBezTo>
                  <a:pt x="25793" y="15173"/>
                  <a:pt x="3375138" y="1283599"/>
                  <a:pt x="3891763" y="2753821"/>
                </a:cubicBezTo>
                <a:close/>
              </a:path>
            </a:pathLst>
          </a:custGeom>
          <a:solidFill>
            <a:srgbClr val="FC4A14"/>
          </a:solidFill>
          <a:ln w="757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6F55B11B-BBA2-1426-73EA-C4CDC42B4083}"/>
              </a:ext>
            </a:extLst>
          </p:cNvPr>
          <p:cNvSpPr/>
          <p:nvPr/>
        </p:nvSpPr>
        <p:spPr>
          <a:xfrm>
            <a:off x="7652085" y="-18313"/>
            <a:ext cx="4535771" cy="6868725"/>
          </a:xfrm>
          <a:custGeom>
            <a:avLst/>
            <a:gdLst>
              <a:gd name="connsiteX0" fmla="*/ 3961557 w 4413699"/>
              <a:gd name="connsiteY0" fmla="*/ 2841063 h 6812482"/>
              <a:gd name="connsiteX1" fmla="*/ 3564036 w 4413699"/>
              <a:gd name="connsiteY1" fmla="*/ 5490952 h 6812482"/>
              <a:gd name="connsiteX2" fmla="*/ 1431532 w 4413699"/>
              <a:gd name="connsiteY2" fmla="*/ 6812483 h 6812482"/>
              <a:gd name="connsiteX3" fmla="*/ 3513208 w 4413699"/>
              <a:gd name="connsiteY3" fmla="*/ 6812483 h 6812482"/>
              <a:gd name="connsiteX4" fmla="*/ 4396252 w 4413699"/>
              <a:gd name="connsiteY4" fmla="*/ 5998474 h 6812482"/>
              <a:gd name="connsiteX5" fmla="*/ 4413700 w 4413699"/>
              <a:gd name="connsiteY5" fmla="*/ 5977233 h 6812482"/>
              <a:gd name="connsiteX6" fmla="*/ 4413700 w 4413699"/>
              <a:gd name="connsiteY6" fmla="*/ 2432921 h 6812482"/>
              <a:gd name="connsiteX7" fmla="*/ 626627 w 4413699"/>
              <a:gd name="connsiteY7" fmla="*/ 0 h 6812482"/>
              <a:gd name="connsiteX8" fmla="*/ 0 w 4413699"/>
              <a:gd name="connsiteY8" fmla="*/ 0 h 6812482"/>
              <a:gd name="connsiteX9" fmla="*/ 3961557 w 4413699"/>
              <a:gd name="connsiteY9" fmla="*/ 2841063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699" h="6812482">
                <a:moveTo>
                  <a:pt x="3961557" y="2841063"/>
                </a:moveTo>
                <a:cubicBezTo>
                  <a:pt x="4416735" y="3730934"/>
                  <a:pt x="4329492" y="4642806"/>
                  <a:pt x="3564036" y="5490952"/>
                </a:cubicBezTo>
                <a:cubicBezTo>
                  <a:pt x="3169549" y="5928681"/>
                  <a:pt x="2157539" y="6463514"/>
                  <a:pt x="1431532" y="6812483"/>
                </a:cubicBezTo>
                <a:lnTo>
                  <a:pt x="3513208" y="6812483"/>
                </a:lnTo>
                <a:cubicBezTo>
                  <a:pt x="3799211" y="6609170"/>
                  <a:pt x="4115559" y="6339857"/>
                  <a:pt x="4396252" y="5998474"/>
                </a:cubicBezTo>
                <a:cubicBezTo>
                  <a:pt x="4402321" y="5991647"/>
                  <a:pt x="4407631" y="5984819"/>
                  <a:pt x="4413700" y="5977233"/>
                </a:cubicBezTo>
                <a:lnTo>
                  <a:pt x="4413700" y="2432921"/>
                </a:lnTo>
                <a:cubicBezTo>
                  <a:pt x="3554174" y="1392083"/>
                  <a:pt x="1822984" y="516626"/>
                  <a:pt x="626627" y="0"/>
                </a:cubicBezTo>
                <a:lnTo>
                  <a:pt x="0" y="0"/>
                </a:lnTo>
                <a:cubicBezTo>
                  <a:pt x="1226702" y="541661"/>
                  <a:pt x="3337965" y="1618154"/>
                  <a:pt x="3961557" y="2841063"/>
                </a:cubicBezTo>
                <a:close/>
              </a:path>
            </a:pathLst>
          </a:custGeom>
          <a:solidFill>
            <a:srgbClr val="FF9E1B"/>
          </a:solidFill>
          <a:ln w="7577" cap="flat">
            <a:noFill/>
            <a:prstDash val="solid"/>
            <a:miter/>
          </a:ln>
        </p:spPr>
        <p:txBody>
          <a:bodyPr rtlCol="0" anchor="ctr"/>
          <a:lstStyle/>
          <a:p>
            <a:endParaRPr lang="en-US" dirty="0"/>
          </a:p>
        </p:txBody>
      </p:sp>
      <p:sp>
        <p:nvSpPr>
          <p:cNvPr id="3" name="Rectangle 2">
            <a:extLst>
              <a:ext uri="{FF2B5EF4-FFF2-40B4-BE49-F238E27FC236}">
                <a16:creationId xmlns:a16="http://schemas.microsoft.com/office/drawing/2014/main" id="{A014B532-7162-EC0C-787E-6BDE0F23A733}"/>
              </a:ext>
            </a:extLst>
          </p:cNvPr>
          <p:cNvSpPr/>
          <p:nvPr/>
        </p:nvSpPr>
        <p:spPr>
          <a:xfrm>
            <a:off x="0" y="6383989"/>
            <a:ext cx="12192000" cy="474011"/>
          </a:xfrm>
          <a:prstGeom prst="rect">
            <a:avLst/>
          </a:prstGeom>
          <a:solidFill>
            <a:srgbClr val="293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48A30E4F-9DE0-0D2F-6A3A-3D1263CD2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909" y="5385506"/>
            <a:ext cx="2206275" cy="830318"/>
          </a:xfrm>
          <a:prstGeom prst="rect">
            <a:avLst/>
          </a:prstGeom>
        </p:spPr>
      </p:pic>
    </p:spTree>
    <p:extLst>
      <p:ext uri="{BB962C8B-B14F-4D97-AF65-F5344CB8AC3E}">
        <p14:creationId xmlns:p14="http://schemas.microsoft.com/office/powerpoint/2010/main" val="123090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A3C-0E9F-8997-71F1-84EFF10561CE}"/>
              </a:ext>
            </a:extLst>
          </p:cNvPr>
          <p:cNvSpPr>
            <a:spLocks noGrp="1"/>
          </p:cNvSpPr>
          <p:nvPr>
            <p:ph type="ctrTitle"/>
          </p:nvPr>
        </p:nvSpPr>
        <p:spPr>
          <a:xfrm>
            <a:off x="845618" y="1517715"/>
            <a:ext cx="7581089" cy="1611984"/>
          </a:xfrm>
        </p:spPr>
        <p:txBody>
          <a:bodyPr>
            <a:noAutofit/>
          </a:bodyPr>
          <a:lstStyle/>
          <a:p>
            <a:pPr algn="l">
              <a:lnSpc>
                <a:spcPts val="5000"/>
              </a:lnSpc>
            </a:pPr>
            <a:r>
              <a:rPr lang="en-US" sz="3200" dirty="0">
                <a:solidFill>
                  <a:schemeClr val="accent1">
                    <a:lumMod val="75000"/>
                  </a:schemeClr>
                </a:solidFill>
                <a:latin typeface="Arial" panose="020B0604020202020204" pitchFamily="34" charset="0"/>
                <a:cs typeface="Arial" panose="020B0604020202020204" pitchFamily="34" charset="0"/>
              </a:rPr>
              <a:t>POLLING QUESTION  </a:t>
            </a:r>
            <a:br>
              <a:rPr lang="en-US" sz="3200" dirty="0">
                <a:solidFill>
                  <a:srgbClr val="293589"/>
                </a:solidFill>
                <a:latin typeface="Arial" panose="020B0604020202020204" pitchFamily="34" charset="0"/>
                <a:cs typeface="Arial" panose="020B0604020202020204" pitchFamily="34" charset="0"/>
              </a:rPr>
            </a:br>
            <a:br>
              <a:rPr lang="en-US" sz="3200" dirty="0">
                <a:solidFill>
                  <a:srgbClr val="293589"/>
                </a:solidFill>
                <a:latin typeface="Arial" panose="020B0604020202020204" pitchFamily="34" charset="0"/>
                <a:cs typeface="Arial" panose="020B0604020202020204" pitchFamily="34" charset="0"/>
              </a:rPr>
            </a:br>
            <a:r>
              <a:rPr lang="en-US" sz="3200" dirty="0">
                <a:solidFill>
                  <a:schemeClr val="accent1">
                    <a:lumMod val="75000"/>
                  </a:schemeClr>
                </a:solidFill>
                <a:latin typeface="Arial" panose="020B0604020202020204" pitchFamily="34" charset="0"/>
                <a:cs typeface="Arial" panose="020B0604020202020204" pitchFamily="34" charset="0"/>
              </a:rPr>
              <a:t>WHAT DOES DEMOCRACY MEAN TO YOU?  </a:t>
            </a:r>
            <a:endParaRPr lang="en-US" sz="3200" b="1" dirty="0">
              <a:solidFill>
                <a:schemeClr val="accent1">
                  <a:lumMod val="75000"/>
                </a:schemeClr>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ADA2D77-1AB2-D0A9-8C20-069435B99230}"/>
              </a:ext>
            </a:extLst>
          </p:cNvPr>
          <p:cNvPicPr>
            <a:picLocks noChangeAspect="1"/>
          </p:cNvPicPr>
          <p:nvPr/>
        </p:nvPicPr>
        <p:blipFill>
          <a:blip r:embed="rId2"/>
          <a:stretch>
            <a:fillRect/>
          </a:stretch>
        </p:blipFill>
        <p:spPr>
          <a:xfrm>
            <a:off x="10178142" y="264281"/>
            <a:ext cx="1577315" cy="429619"/>
          </a:xfrm>
          <a:prstGeom prst="rect">
            <a:avLst/>
          </a:prstGeom>
        </p:spPr>
      </p:pic>
      <p:sp>
        <p:nvSpPr>
          <p:cNvPr id="13" name="Freeform 12">
            <a:extLst>
              <a:ext uri="{FF2B5EF4-FFF2-40B4-BE49-F238E27FC236}">
                <a16:creationId xmlns:a16="http://schemas.microsoft.com/office/drawing/2014/main" id="{081E2AC4-CA04-86DA-15DE-621FBF798C81}"/>
              </a:ext>
            </a:extLst>
          </p:cNvPr>
          <p:cNvSpPr/>
          <p:nvPr/>
        </p:nvSpPr>
        <p:spPr>
          <a:xfrm>
            <a:off x="8988337" y="-10726"/>
            <a:ext cx="3199519" cy="1807916"/>
          </a:xfrm>
          <a:custGeom>
            <a:avLst/>
            <a:gdLst>
              <a:gd name="connsiteX0" fmla="*/ 3113411 w 3113410"/>
              <a:gd name="connsiteY0" fmla="*/ 1343531 h 1759259"/>
              <a:gd name="connsiteX1" fmla="*/ 662283 w 3113410"/>
              <a:gd name="connsiteY1" fmla="*/ 31862 h 1759259"/>
              <a:gd name="connsiteX2" fmla="*/ 591730 w 3113410"/>
              <a:gd name="connsiteY2" fmla="*/ 0 h 1759259"/>
              <a:gd name="connsiteX3" fmla="*/ 0 w 3113410"/>
              <a:gd name="connsiteY3" fmla="*/ 0 h 1759259"/>
              <a:gd name="connsiteX4" fmla="*/ 3113411 w 3113410"/>
              <a:gd name="connsiteY4" fmla="*/ 1759259 h 1759259"/>
              <a:gd name="connsiteX5" fmla="*/ 3113411 w 3113410"/>
              <a:gd name="connsiteY5" fmla="*/ 1343531 h 175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3410" h="1759259">
                <a:moveTo>
                  <a:pt x="3113411" y="1343531"/>
                </a:moveTo>
                <a:cubicBezTo>
                  <a:pt x="2398783" y="888354"/>
                  <a:pt x="1568844" y="447591"/>
                  <a:pt x="662283" y="31862"/>
                </a:cubicBezTo>
                <a:cubicBezTo>
                  <a:pt x="638765" y="21242"/>
                  <a:pt x="615248" y="10621"/>
                  <a:pt x="591730" y="0"/>
                </a:cubicBezTo>
                <a:lnTo>
                  <a:pt x="0" y="0"/>
                </a:lnTo>
                <a:cubicBezTo>
                  <a:pt x="958906" y="440004"/>
                  <a:pt x="2140849" y="1050700"/>
                  <a:pt x="3113411" y="1759259"/>
                </a:cubicBezTo>
                <a:lnTo>
                  <a:pt x="3113411" y="1343531"/>
                </a:lnTo>
                <a:close/>
              </a:path>
            </a:pathLst>
          </a:custGeom>
          <a:solidFill>
            <a:srgbClr val="43BFB0"/>
          </a:solidFill>
          <a:ln w="757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0B15BDCD-C805-FD80-13A8-E40D60112002}"/>
              </a:ext>
            </a:extLst>
          </p:cNvPr>
          <p:cNvSpPr/>
          <p:nvPr/>
        </p:nvSpPr>
        <p:spPr>
          <a:xfrm>
            <a:off x="6364394" y="-10725"/>
            <a:ext cx="4889062" cy="6861138"/>
          </a:xfrm>
          <a:custGeom>
            <a:avLst/>
            <a:gdLst>
              <a:gd name="connsiteX0" fmla="*/ 3891763 w 4757482"/>
              <a:gd name="connsiteY0" fmla="*/ 2753821 h 6812482"/>
              <a:gd name="connsiteX1" fmla="*/ 1194840 w 4757482"/>
              <a:gd name="connsiteY1" fmla="*/ 6812483 h 6812482"/>
              <a:gd name="connsiteX2" fmla="*/ 3057272 w 4757482"/>
              <a:gd name="connsiteY2" fmla="*/ 6812483 h 6812482"/>
              <a:gd name="connsiteX3" fmla="*/ 4013903 w 4757482"/>
              <a:gd name="connsiteY3" fmla="*/ 5676816 h 6812482"/>
              <a:gd name="connsiteX4" fmla="*/ 4576805 w 4757482"/>
              <a:gd name="connsiteY4" fmla="*/ 2692372 h 6812482"/>
              <a:gd name="connsiteX5" fmla="*/ 607661 w 4757482"/>
              <a:gd name="connsiteY5" fmla="*/ 0 h 6812482"/>
              <a:gd name="connsiteX6" fmla="*/ 12138 w 4757482"/>
              <a:gd name="connsiteY6" fmla="*/ 0 h 6812482"/>
              <a:gd name="connsiteX7" fmla="*/ 0 w 4757482"/>
              <a:gd name="connsiteY7" fmla="*/ 5310 h 6812482"/>
              <a:gd name="connsiteX8" fmla="*/ 3891763 w 4757482"/>
              <a:gd name="connsiteY8" fmla="*/ 2753821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82" h="6812482">
                <a:moveTo>
                  <a:pt x="3891763" y="2753821"/>
                </a:moveTo>
                <a:cubicBezTo>
                  <a:pt x="4399286" y="4189146"/>
                  <a:pt x="2394231" y="5927922"/>
                  <a:pt x="1194840" y="6812483"/>
                </a:cubicBezTo>
                <a:lnTo>
                  <a:pt x="3057272" y="6812483"/>
                </a:lnTo>
                <a:cubicBezTo>
                  <a:pt x="3349344" y="6526480"/>
                  <a:pt x="3699831" y="6140338"/>
                  <a:pt x="4013903" y="5676816"/>
                </a:cubicBezTo>
                <a:cubicBezTo>
                  <a:pt x="4785428" y="4540391"/>
                  <a:pt x="4925774" y="3514725"/>
                  <a:pt x="4576805" y="2692372"/>
                </a:cubicBezTo>
                <a:cubicBezTo>
                  <a:pt x="4032869" y="1404221"/>
                  <a:pt x="1518774" y="347452"/>
                  <a:pt x="607661" y="0"/>
                </a:cubicBezTo>
                <a:lnTo>
                  <a:pt x="12138" y="0"/>
                </a:lnTo>
                <a:lnTo>
                  <a:pt x="0" y="5310"/>
                </a:lnTo>
                <a:cubicBezTo>
                  <a:pt x="25793" y="15173"/>
                  <a:pt x="3375138" y="1283599"/>
                  <a:pt x="3891763" y="2753821"/>
                </a:cubicBezTo>
                <a:close/>
              </a:path>
            </a:pathLst>
          </a:custGeom>
          <a:solidFill>
            <a:srgbClr val="FC4A14"/>
          </a:solidFill>
          <a:ln w="757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6F55B11B-BBA2-1426-73EA-C4CDC42B4083}"/>
              </a:ext>
            </a:extLst>
          </p:cNvPr>
          <p:cNvSpPr/>
          <p:nvPr/>
        </p:nvSpPr>
        <p:spPr>
          <a:xfrm>
            <a:off x="7652085" y="-18313"/>
            <a:ext cx="4535771" cy="6868725"/>
          </a:xfrm>
          <a:custGeom>
            <a:avLst/>
            <a:gdLst>
              <a:gd name="connsiteX0" fmla="*/ 3961557 w 4413699"/>
              <a:gd name="connsiteY0" fmla="*/ 2841063 h 6812482"/>
              <a:gd name="connsiteX1" fmla="*/ 3564036 w 4413699"/>
              <a:gd name="connsiteY1" fmla="*/ 5490952 h 6812482"/>
              <a:gd name="connsiteX2" fmla="*/ 1431532 w 4413699"/>
              <a:gd name="connsiteY2" fmla="*/ 6812483 h 6812482"/>
              <a:gd name="connsiteX3" fmla="*/ 3513208 w 4413699"/>
              <a:gd name="connsiteY3" fmla="*/ 6812483 h 6812482"/>
              <a:gd name="connsiteX4" fmla="*/ 4396252 w 4413699"/>
              <a:gd name="connsiteY4" fmla="*/ 5998474 h 6812482"/>
              <a:gd name="connsiteX5" fmla="*/ 4413700 w 4413699"/>
              <a:gd name="connsiteY5" fmla="*/ 5977233 h 6812482"/>
              <a:gd name="connsiteX6" fmla="*/ 4413700 w 4413699"/>
              <a:gd name="connsiteY6" fmla="*/ 2432921 h 6812482"/>
              <a:gd name="connsiteX7" fmla="*/ 626627 w 4413699"/>
              <a:gd name="connsiteY7" fmla="*/ 0 h 6812482"/>
              <a:gd name="connsiteX8" fmla="*/ 0 w 4413699"/>
              <a:gd name="connsiteY8" fmla="*/ 0 h 6812482"/>
              <a:gd name="connsiteX9" fmla="*/ 3961557 w 4413699"/>
              <a:gd name="connsiteY9" fmla="*/ 2841063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699" h="6812482">
                <a:moveTo>
                  <a:pt x="3961557" y="2841063"/>
                </a:moveTo>
                <a:cubicBezTo>
                  <a:pt x="4416735" y="3730934"/>
                  <a:pt x="4329492" y="4642806"/>
                  <a:pt x="3564036" y="5490952"/>
                </a:cubicBezTo>
                <a:cubicBezTo>
                  <a:pt x="3169549" y="5928681"/>
                  <a:pt x="2157539" y="6463514"/>
                  <a:pt x="1431532" y="6812483"/>
                </a:cubicBezTo>
                <a:lnTo>
                  <a:pt x="3513208" y="6812483"/>
                </a:lnTo>
                <a:cubicBezTo>
                  <a:pt x="3799211" y="6609170"/>
                  <a:pt x="4115559" y="6339857"/>
                  <a:pt x="4396252" y="5998474"/>
                </a:cubicBezTo>
                <a:cubicBezTo>
                  <a:pt x="4402321" y="5991647"/>
                  <a:pt x="4407631" y="5984819"/>
                  <a:pt x="4413700" y="5977233"/>
                </a:cubicBezTo>
                <a:lnTo>
                  <a:pt x="4413700" y="2432921"/>
                </a:lnTo>
                <a:cubicBezTo>
                  <a:pt x="3554174" y="1392083"/>
                  <a:pt x="1822984" y="516626"/>
                  <a:pt x="626627" y="0"/>
                </a:cubicBezTo>
                <a:lnTo>
                  <a:pt x="0" y="0"/>
                </a:lnTo>
                <a:cubicBezTo>
                  <a:pt x="1226702" y="541661"/>
                  <a:pt x="3337965" y="1618154"/>
                  <a:pt x="3961557" y="2841063"/>
                </a:cubicBezTo>
                <a:close/>
              </a:path>
            </a:pathLst>
          </a:custGeom>
          <a:solidFill>
            <a:srgbClr val="FF9E1B"/>
          </a:solidFill>
          <a:ln w="7577" cap="flat">
            <a:noFill/>
            <a:prstDash val="solid"/>
            <a:miter/>
          </a:ln>
        </p:spPr>
        <p:txBody>
          <a:bodyPr rtlCol="0" anchor="ctr"/>
          <a:lstStyle/>
          <a:p>
            <a:endParaRPr lang="en-US" dirty="0"/>
          </a:p>
        </p:txBody>
      </p:sp>
      <p:sp>
        <p:nvSpPr>
          <p:cNvPr id="3" name="Rectangle 2">
            <a:extLst>
              <a:ext uri="{FF2B5EF4-FFF2-40B4-BE49-F238E27FC236}">
                <a16:creationId xmlns:a16="http://schemas.microsoft.com/office/drawing/2014/main" id="{A014B532-7162-EC0C-787E-6BDE0F23A733}"/>
              </a:ext>
            </a:extLst>
          </p:cNvPr>
          <p:cNvSpPr/>
          <p:nvPr/>
        </p:nvSpPr>
        <p:spPr>
          <a:xfrm>
            <a:off x="0" y="6383989"/>
            <a:ext cx="12192000" cy="474011"/>
          </a:xfrm>
          <a:prstGeom prst="rect">
            <a:avLst/>
          </a:prstGeom>
          <a:solidFill>
            <a:srgbClr val="293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48A30E4F-9DE0-0D2F-6A3A-3D1263CD2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909" y="5385506"/>
            <a:ext cx="2206275" cy="830318"/>
          </a:xfrm>
          <a:prstGeom prst="rect">
            <a:avLst/>
          </a:prstGeom>
        </p:spPr>
      </p:pic>
      <p:sp>
        <p:nvSpPr>
          <p:cNvPr id="4" name="TextBox 3">
            <a:extLst>
              <a:ext uri="{FF2B5EF4-FFF2-40B4-BE49-F238E27FC236}">
                <a16:creationId xmlns:a16="http://schemas.microsoft.com/office/drawing/2014/main" id="{CB25481F-4811-4B25-F0D1-A5D0F82C967E}"/>
              </a:ext>
            </a:extLst>
          </p:cNvPr>
          <p:cNvSpPr txBox="1"/>
          <p:nvPr/>
        </p:nvSpPr>
        <p:spPr>
          <a:xfrm flipH="1">
            <a:off x="1065229" y="3750884"/>
            <a:ext cx="3205113" cy="461665"/>
          </a:xfrm>
          <a:prstGeom prst="rect">
            <a:avLst/>
          </a:prstGeom>
          <a:noFill/>
        </p:spPr>
        <p:txBody>
          <a:bodyPr wrap="square" rtlCol="0">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One Word Response</a:t>
            </a:r>
          </a:p>
        </p:txBody>
      </p:sp>
    </p:spTree>
    <p:extLst>
      <p:ext uri="{BB962C8B-B14F-4D97-AF65-F5344CB8AC3E}">
        <p14:creationId xmlns:p14="http://schemas.microsoft.com/office/powerpoint/2010/main" val="210251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6953D-E599-8AA3-F3F1-B7003E1DD500}"/>
              </a:ext>
            </a:extLst>
          </p:cNvPr>
          <p:cNvSpPr>
            <a:spLocks noGrp="1"/>
          </p:cNvSpPr>
          <p:nvPr>
            <p:ph type="title"/>
          </p:nvPr>
        </p:nvSpPr>
        <p:spPr>
          <a:xfrm>
            <a:off x="1171074" y="1396686"/>
            <a:ext cx="3240506" cy="4064628"/>
          </a:xfrm>
        </p:spPr>
        <p:txBody>
          <a:bodyPr>
            <a:normAutofit/>
          </a:bodyPr>
          <a:lstStyle/>
          <a:p>
            <a:r>
              <a:rPr lang="en-US" sz="4000" dirty="0">
                <a:solidFill>
                  <a:srgbClr val="FFFFFF"/>
                </a:solidFill>
              </a:rPr>
              <a:t>EVOLVING ROLE OF MANAGERS </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781552-37BC-9B6B-3FBC-3B736B3EEBB6}"/>
              </a:ext>
            </a:extLst>
          </p:cNvPr>
          <p:cNvSpPr>
            <a:spLocks noGrp="1"/>
          </p:cNvSpPr>
          <p:nvPr>
            <p:ph idx="1"/>
          </p:nvPr>
        </p:nvSpPr>
        <p:spPr>
          <a:xfrm>
            <a:off x="5402017" y="395780"/>
            <a:ext cx="5536397" cy="6066440"/>
          </a:xfrm>
        </p:spPr>
        <p:txBody>
          <a:bodyPr>
            <a:normAutofit fontScale="85000" lnSpcReduction="20000"/>
          </a:bodyPr>
          <a:lstStyle/>
          <a:p>
            <a:pPr marL="0" indent="0">
              <a:buNone/>
            </a:pPr>
            <a:r>
              <a:rPr lang="en-US" sz="20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F</a:t>
            </a:r>
            <a:r>
              <a:rPr lang="en-US" sz="20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oster Democratic </a:t>
            </a:r>
            <a:r>
              <a:rPr lang="en-US" sz="20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I</a:t>
            </a:r>
            <a:r>
              <a:rPr lang="en-US" sz="20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nnovation </a:t>
            </a:r>
          </a:p>
          <a:p>
            <a:pPr lvl="1"/>
            <a:r>
              <a:rPr lang="en-US" sz="16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Address inequality and justice</a:t>
            </a:r>
          </a:p>
          <a:p>
            <a:pPr lvl="1"/>
            <a:r>
              <a:rPr lang="en-US"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Defend threats to democracy</a:t>
            </a:r>
          </a:p>
          <a:p>
            <a:pPr marL="0" indent="0">
              <a:buNone/>
            </a:pPr>
            <a:r>
              <a:rPr lang="en-US" sz="20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Cultivate Public Trust</a:t>
            </a:r>
          </a:p>
          <a:p>
            <a:pPr lvl="1"/>
            <a:r>
              <a:rPr lang="en-US"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Shared work</a:t>
            </a:r>
          </a:p>
          <a:p>
            <a:pPr lvl="1"/>
            <a:r>
              <a:rPr lang="en-US"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With the people strategy</a:t>
            </a:r>
          </a:p>
          <a:p>
            <a:pPr lvl="1"/>
            <a:r>
              <a:rPr lang="en-US" sz="16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Community as educating resource</a:t>
            </a:r>
            <a:endParaRPr lang="en-US"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0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Create Resilient Communities </a:t>
            </a:r>
          </a:p>
          <a:p>
            <a:pPr lvl="1"/>
            <a:r>
              <a:rPr lang="en-US"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Explore new revenue sources for fiscal sustainability</a:t>
            </a:r>
          </a:p>
          <a:p>
            <a:pPr marL="0" indent="0">
              <a:buNone/>
            </a:pPr>
            <a:r>
              <a:rPr lang="en-US" sz="20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Broker Intergovernmental Relationships </a:t>
            </a:r>
          </a:p>
          <a:p>
            <a:pPr lvl="1"/>
            <a:r>
              <a:rPr lang="en-US"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Expert on regional issues</a:t>
            </a:r>
            <a:endParaRPr lang="en-US" sz="1600"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0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Build Healthy, Sustainable Communities</a:t>
            </a:r>
          </a:p>
          <a:p>
            <a:pPr lvl="1"/>
            <a:r>
              <a:rPr lang="en-US"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Support community well-being</a:t>
            </a:r>
          </a:p>
          <a:p>
            <a:pPr marL="0" indent="0">
              <a:buNone/>
            </a:pPr>
            <a:r>
              <a:rPr lang="en-US" sz="2000" b="1" dirty="0">
                <a:solidFill>
                  <a:schemeClr val="accent1">
                    <a:lumMod val="75000"/>
                  </a:schemeClr>
                </a:solidFill>
                <a:latin typeface="Arial" panose="020B0604020202020204" pitchFamily="34" charset="0"/>
                <a:cs typeface="Arial" panose="020B0604020202020204" pitchFamily="34" charset="0"/>
              </a:rPr>
              <a:t>Recognize 5 Pillars of Public Administration</a:t>
            </a:r>
          </a:p>
          <a:p>
            <a:pPr lvl="1"/>
            <a:r>
              <a:rPr lang="en-US" sz="1500" dirty="0">
                <a:solidFill>
                  <a:schemeClr val="accent1">
                    <a:lumMod val="75000"/>
                  </a:schemeClr>
                </a:solidFill>
                <a:latin typeface="Arial" panose="020B0604020202020204" pitchFamily="34" charset="0"/>
                <a:cs typeface="Arial" panose="020B0604020202020204" pitchFamily="34" charset="0"/>
              </a:rPr>
              <a:t>Equity</a:t>
            </a:r>
          </a:p>
          <a:p>
            <a:pPr lvl="1"/>
            <a:r>
              <a:rPr lang="en-US" sz="1500" dirty="0">
                <a:solidFill>
                  <a:schemeClr val="accent1">
                    <a:lumMod val="75000"/>
                  </a:schemeClr>
                </a:solidFill>
                <a:latin typeface="Arial" panose="020B0604020202020204" pitchFamily="34" charset="0"/>
                <a:cs typeface="Arial" panose="020B0604020202020204" pitchFamily="34" charset="0"/>
              </a:rPr>
              <a:t>Efficiency</a:t>
            </a:r>
          </a:p>
          <a:p>
            <a:pPr lvl="1"/>
            <a:r>
              <a:rPr lang="en-US" sz="1500" dirty="0">
                <a:solidFill>
                  <a:schemeClr val="accent1">
                    <a:lumMod val="75000"/>
                  </a:schemeClr>
                </a:solidFill>
                <a:latin typeface="Arial" panose="020B0604020202020204" pitchFamily="34" charset="0"/>
                <a:cs typeface="Arial" panose="020B0604020202020204" pitchFamily="34" charset="0"/>
              </a:rPr>
              <a:t>Engagement</a:t>
            </a:r>
          </a:p>
          <a:p>
            <a:pPr lvl="1"/>
            <a:r>
              <a:rPr lang="en-US" sz="1500" dirty="0">
                <a:solidFill>
                  <a:schemeClr val="accent1">
                    <a:lumMod val="75000"/>
                  </a:schemeClr>
                </a:solidFill>
                <a:latin typeface="Arial" panose="020B0604020202020204" pitchFamily="34" charset="0"/>
                <a:cs typeface="Arial" panose="020B0604020202020204" pitchFamily="34" charset="0"/>
              </a:rPr>
              <a:t>Effectiveness</a:t>
            </a:r>
          </a:p>
          <a:p>
            <a:pPr lvl="1"/>
            <a:r>
              <a:rPr lang="en-US" sz="1500" dirty="0">
                <a:solidFill>
                  <a:schemeClr val="accent1">
                    <a:lumMod val="75000"/>
                  </a:schemeClr>
                </a:solidFill>
                <a:latin typeface="Arial" panose="020B0604020202020204" pitchFamily="34" charset="0"/>
                <a:cs typeface="Arial" panose="020B0604020202020204" pitchFamily="34" charset="0"/>
              </a:rPr>
              <a:t>Economy</a:t>
            </a:r>
          </a:p>
          <a:p>
            <a:pPr marL="0" indent="0">
              <a:buNone/>
            </a:pPr>
            <a:r>
              <a:rPr lang="en-US" sz="2000" b="1" dirty="0">
                <a:solidFill>
                  <a:schemeClr val="accent1">
                    <a:lumMod val="75000"/>
                  </a:schemeClr>
                </a:solidFill>
                <a:latin typeface="Arial" panose="020B0604020202020204" pitchFamily="34" charset="0"/>
                <a:cs typeface="Arial" panose="020B0604020202020204" pitchFamily="34" charset="0"/>
              </a:rPr>
              <a:t>Lead Inside and Outside the Bureaucracy</a:t>
            </a:r>
          </a:p>
          <a:p>
            <a:pPr lvl="1"/>
            <a:r>
              <a:rPr lang="en-US" sz="1600" dirty="0">
                <a:solidFill>
                  <a:schemeClr val="accent1">
                    <a:lumMod val="75000"/>
                  </a:schemeClr>
                </a:solidFill>
                <a:latin typeface="Arial" panose="020B0604020202020204" pitchFamily="34" charset="0"/>
                <a:cs typeface="Arial" panose="020B0604020202020204" pitchFamily="34" charset="0"/>
              </a:rPr>
              <a:t>Work with elected officials and civic leaders </a:t>
            </a:r>
          </a:p>
          <a:p>
            <a:pPr marL="0" indent="0">
              <a:buNone/>
            </a:pPr>
            <a:r>
              <a:rPr lang="en-US" sz="2000" b="1" dirty="0">
                <a:solidFill>
                  <a:schemeClr val="accent1">
                    <a:lumMod val="75000"/>
                  </a:schemeClr>
                </a:solidFill>
                <a:latin typeface="Arial" panose="020B0604020202020204" pitchFamily="34" charset="0"/>
                <a:cs typeface="Arial" panose="020B0604020202020204" pitchFamily="34" charset="0"/>
              </a:rPr>
              <a:t>Advance Civic Renaissance  </a:t>
            </a:r>
          </a:p>
          <a:p>
            <a:pPr lvl="1"/>
            <a:r>
              <a:rPr lang="en-US" sz="1600" dirty="0">
                <a:solidFill>
                  <a:schemeClr val="accent1">
                    <a:lumMod val="75000"/>
                  </a:schemeClr>
                </a:solidFill>
                <a:latin typeface="Arial" panose="020B0604020202020204" pitchFamily="34" charset="0"/>
                <a:cs typeface="Arial" panose="020B0604020202020204" pitchFamily="34" charset="0"/>
              </a:rPr>
              <a:t>Create spaces for civic renewal and learning</a:t>
            </a:r>
          </a:p>
          <a:p>
            <a:pPr marL="0" indent="0">
              <a:buNone/>
            </a:pPr>
            <a:endParaRPr lang="en-US" dirty="0">
              <a:solidFill>
                <a:schemeClr val="accent1">
                  <a:lumMod val="75000"/>
                </a:schemeClr>
              </a:solidFill>
            </a:endParaRPr>
          </a:p>
        </p:txBody>
      </p:sp>
      <p:sp>
        <p:nvSpPr>
          <p:cNvPr id="4" name="Slide Number Placeholder 3">
            <a:extLst>
              <a:ext uri="{FF2B5EF4-FFF2-40B4-BE49-F238E27FC236}">
                <a16:creationId xmlns:a16="http://schemas.microsoft.com/office/drawing/2014/main" id="{B8CCB90E-4FB5-5F57-461D-D51E417D7366}"/>
              </a:ext>
            </a:extLst>
          </p:cNvPr>
          <p:cNvSpPr>
            <a:spLocks noGrp="1"/>
          </p:cNvSpPr>
          <p:nvPr>
            <p:ph type="sldNum" sz="quarter" idx="12"/>
          </p:nvPr>
        </p:nvSpPr>
        <p:spPr>
          <a:xfrm>
            <a:off x="8610600" y="6356350"/>
            <a:ext cx="2743200" cy="365125"/>
          </a:xfrm>
        </p:spPr>
        <p:txBody>
          <a:bodyPr>
            <a:normAutofit/>
          </a:bodyPr>
          <a:lstStyle/>
          <a:p>
            <a:pPr>
              <a:spcAft>
                <a:spcPts val="600"/>
              </a:spcAft>
            </a:pPr>
            <a:fld id="{463C19E6-5561-B345-AF40-20F602F94E2C}" type="slidenum">
              <a:rPr lang="en-US" smtClean="0"/>
              <a:pPr>
                <a:spcAft>
                  <a:spcPts val="600"/>
                </a:spcAft>
              </a:pPr>
              <a:t>11</a:t>
            </a:fld>
            <a:endParaRPr lang="en-US" dirty="0"/>
          </a:p>
        </p:txBody>
      </p:sp>
    </p:spTree>
    <p:extLst>
      <p:ext uri="{BB962C8B-B14F-4D97-AF65-F5344CB8AC3E}">
        <p14:creationId xmlns:p14="http://schemas.microsoft.com/office/powerpoint/2010/main" val="3330703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6953D-E599-8AA3-F3F1-B7003E1DD500}"/>
              </a:ext>
            </a:extLst>
          </p:cNvPr>
          <p:cNvSpPr>
            <a:spLocks noGrp="1"/>
          </p:cNvSpPr>
          <p:nvPr>
            <p:ph type="title"/>
          </p:nvPr>
        </p:nvSpPr>
        <p:spPr>
          <a:xfrm>
            <a:off x="1171074" y="1396686"/>
            <a:ext cx="3240506" cy="4064628"/>
          </a:xfrm>
        </p:spPr>
        <p:txBody>
          <a:bodyPr>
            <a:normAutofit/>
          </a:bodyPr>
          <a:lstStyle/>
          <a:p>
            <a:r>
              <a:rPr lang="en-US" sz="2400" dirty="0">
                <a:solidFill>
                  <a:srgbClr val="FFFFFF"/>
                </a:solidFill>
              </a:rPr>
              <a:t>LEAD DEMOCRATICALLY </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781552-37BC-9B6B-3FBC-3B736B3EEBB6}"/>
              </a:ext>
            </a:extLst>
          </p:cNvPr>
          <p:cNvSpPr>
            <a:spLocks noGrp="1"/>
          </p:cNvSpPr>
          <p:nvPr>
            <p:ph idx="1"/>
          </p:nvPr>
        </p:nvSpPr>
        <p:spPr>
          <a:xfrm>
            <a:off x="5370153" y="1526033"/>
            <a:ext cx="5536397" cy="3935281"/>
          </a:xfrm>
        </p:spPr>
        <p:txBody>
          <a:bodyPr>
            <a:normAutofit/>
          </a:bodyPr>
          <a:lstStyle/>
          <a:p>
            <a:r>
              <a:rPr lang="en-US" b="1" dirty="0">
                <a:solidFill>
                  <a:schemeClr val="accent1">
                    <a:lumMod val="75000"/>
                  </a:schemeClr>
                </a:solidFill>
              </a:rPr>
              <a:t>Relational Intelligence</a:t>
            </a:r>
          </a:p>
          <a:p>
            <a:pPr lvl="1"/>
            <a:r>
              <a:rPr lang="en-US" dirty="0">
                <a:solidFill>
                  <a:schemeClr val="accent1">
                    <a:lumMod val="75000"/>
                  </a:schemeClr>
                </a:solidFill>
              </a:rPr>
              <a:t>Strengthen collaboration with electeds </a:t>
            </a:r>
          </a:p>
          <a:p>
            <a:pPr lvl="1"/>
            <a:r>
              <a:rPr lang="en-US" dirty="0">
                <a:solidFill>
                  <a:schemeClr val="accent1">
                    <a:lumMod val="75000"/>
                  </a:schemeClr>
                </a:solidFill>
              </a:rPr>
              <a:t>Build relationships inside and outside  bureaucracy regionally and statewide</a:t>
            </a:r>
          </a:p>
          <a:p>
            <a:pPr lvl="1"/>
            <a:r>
              <a:rPr lang="en-US" dirty="0">
                <a:solidFill>
                  <a:schemeClr val="accent1">
                    <a:lumMod val="75000"/>
                  </a:schemeClr>
                </a:solidFill>
              </a:rPr>
              <a:t>Nurture relationships with aligned interests</a:t>
            </a:r>
          </a:p>
          <a:p>
            <a:r>
              <a:rPr lang="en-US" b="1" dirty="0">
                <a:solidFill>
                  <a:schemeClr val="accent1">
                    <a:lumMod val="75000"/>
                  </a:schemeClr>
                </a:solidFill>
              </a:rPr>
              <a:t>Citizen-Centered</a:t>
            </a:r>
          </a:p>
          <a:p>
            <a:pPr lvl="1"/>
            <a:r>
              <a:rPr lang="en-US" dirty="0">
                <a:solidFill>
                  <a:schemeClr val="accent1">
                    <a:lumMod val="75000"/>
                  </a:schemeClr>
                </a:solidFill>
              </a:rPr>
              <a:t>Engage with the public as collaborators and allies </a:t>
            </a:r>
          </a:p>
          <a:p>
            <a:pPr lvl="1"/>
            <a:r>
              <a:rPr lang="en-US" dirty="0">
                <a:solidFill>
                  <a:schemeClr val="accent1">
                    <a:lumMod val="75000"/>
                  </a:schemeClr>
                </a:solidFill>
              </a:rPr>
              <a:t>Facilitate trust-based community partnerships</a:t>
            </a:r>
          </a:p>
          <a:p>
            <a:pPr lvl="1"/>
            <a:r>
              <a:rPr lang="en-US" dirty="0">
                <a:solidFill>
                  <a:schemeClr val="accent1">
                    <a:lumMod val="75000"/>
                  </a:schemeClr>
                </a:solidFill>
              </a:rPr>
              <a:t>Create spaces for civic learning	</a:t>
            </a:r>
          </a:p>
        </p:txBody>
      </p:sp>
      <p:sp>
        <p:nvSpPr>
          <p:cNvPr id="4" name="Slide Number Placeholder 3">
            <a:extLst>
              <a:ext uri="{FF2B5EF4-FFF2-40B4-BE49-F238E27FC236}">
                <a16:creationId xmlns:a16="http://schemas.microsoft.com/office/drawing/2014/main" id="{B8CCB90E-4FB5-5F57-461D-D51E417D7366}"/>
              </a:ext>
            </a:extLst>
          </p:cNvPr>
          <p:cNvSpPr>
            <a:spLocks noGrp="1"/>
          </p:cNvSpPr>
          <p:nvPr>
            <p:ph type="sldNum" sz="quarter" idx="12"/>
          </p:nvPr>
        </p:nvSpPr>
        <p:spPr>
          <a:xfrm>
            <a:off x="8610600" y="6356350"/>
            <a:ext cx="2743200" cy="365125"/>
          </a:xfrm>
        </p:spPr>
        <p:txBody>
          <a:bodyPr>
            <a:normAutofit/>
          </a:bodyPr>
          <a:lstStyle/>
          <a:p>
            <a:pPr>
              <a:spcAft>
                <a:spcPts val="600"/>
              </a:spcAft>
            </a:pPr>
            <a:fld id="{463C19E6-5561-B345-AF40-20F602F94E2C}" type="slidenum">
              <a:rPr lang="en-US" smtClean="0"/>
              <a:pPr>
                <a:spcAft>
                  <a:spcPts val="600"/>
                </a:spcAft>
              </a:pPr>
              <a:t>12</a:t>
            </a:fld>
            <a:endParaRPr lang="en-US" dirty="0"/>
          </a:p>
        </p:txBody>
      </p:sp>
    </p:spTree>
    <p:extLst>
      <p:ext uri="{BB962C8B-B14F-4D97-AF65-F5344CB8AC3E}">
        <p14:creationId xmlns:p14="http://schemas.microsoft.com/office/powerpoint/2010/main" val="257849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6953D-E599-8AA3-F3F1-B7003E1DD500}"/>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ADDRESS INEQUALITY</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781552-37BC-9B6B-3FBC-3B736B3EEBB6}"/>
              </a:ext>
            </a:extLst>
          </p:cNvPr>
          <p:cNvSpPr>
            <a:spLocks noGrp="1"/>
          </p:cNvSpPr>
          <p:nvPr>
            <p:ph idx="1"/>
          </p:nvPr>
        </p:nvSpPr>
        <p:spPr>
          <a:xfrm>
            <a:off x="5370153" y="1526033"/>
            <a:ext cx="5536397" cy="3935281"/>
          </a:xfrm>
        </p:spPr>
        <p:txBody>
          <a:bodyPr>
            <a:normAutofit/>
          </a:bodyPr>
          <a:lstStyle/>
          <a:p>
            <a:pPr marL="0" indent="0">
              <a:buNone/>
            </a:pPr>
            <a:r>
              <a:rPr lang="en-US" b="1" dirty="0">
                <a:solidFill>
                  <a:schemeClr val="accent1">
                    <a:lumMod val="75000"/>
                  </a:schemeClr>
                </a:solidFill>
              </a:rPr>
              <a:t>Acknowledge Place Based Historic Harms </a:t>
            </a:r>
          </a:p>
          <a:p>
            <a:pPr lvl="1"/>
            <a:r>
              <a:rPr lang="en-US" dirty="0">
                <a:solidFill>
                  <a:schemeClr val="accent1">
                    <a:lumMod val="75000"/>
                  </a:schemeClr>
                </a:solidFill>
              </a:rPr>
              <a:t>Redlining (Dayton PBS Broadcast)</a:t>
            </a:r>
          </a:p>
          <a:p>
            <a:pPr lvl="1"/>
            <a:r>
              <a:rPr lang="en-US" dirty="0">
                <a:solidFill>
                  <a:schemeClr val="accent1">
                    <a:lumMod val="75000"/>
                  </a:schemeClr>
                </a:solidFill>
              </a:rPr>
              <a:t>Urban Renewal  (Community Relocations)</a:t>
            </a:r>
          </a:p>
          <a:p>
            <a:pPr lvl="1"/>
            <a:r>
              <a:rPr lang="en-US" dirty="0">
                <a:solidFill>
                  <a:schemeClr val="accent1">
                    <a:lumMod val="75000"/>
                  </a:schemeClr>
                </a:solidFill>
              </a:rPr>
              <a:t>Protest Movements (1960s Riots)</a:t>
            </a:r>
          </a:p>
          <a:p>
            <a:pPr lvl="1"/>
            <a:r>
              <a:rPr lang="en-US" dirty="0">
                <a:solidFill>
                  <a:schemeClr val="accent1">
                    <a:lumMod val="75000"/>
                  </a:schemeClr>
                </a:solidFill>
              </a:rPr>
              <a:t>Catastrophic Event (Burning of Black Wall Street)</a:t>
            </a:r>
          </a:p>
          <a:p>
            <a:pPr marL="0" indent="0">
              <a:buNone/>
            </a:pPr>
            <a:r>
              <a:rPr lang="en-US" b="1" dirty="0">
                <a:solidFill>
                  <a:schemeClr val="accent1">
                    <a:lumMod val="75000"/>
                  </a:schemeClr>
                </a:solidFill>
              </a:rPr>
              <a:t>Advance Inclusive Democracy</a:t>
            </a:r>
          </a:p>
          <a:p>
            <a:pPr lvl="1"/>
            <a:r>
              <a:rPr lang="en-US" dirty="0">
                <a:solidFill>
                  <a:schemeClr val="accent1">
                    <a:lumMod val="75000"/>
                  </a:schemeClr>
                </a:solidFill>
              </a:rPr>
              <a:t>Foster Citizen Engagement </a:t>
            </a:r>
          </a:p>
          <a:p>
            <a:pPr lvl="1"/>
            <a:r>
              <a:rPr lang="en-US" dirty="0">
                <a:solidFill>
                  <a:schemeClr val="accent1">
                    <a:lumMod val="75000"/>
                  </a:schemeClr>
                </a:solidFill>
              </a:rPr>
              <a:t>Promote Government Accountability</a:t>
            </a:r>
          </a:p>
          <a:p>
            <a:pPr lvl="1"/>
            <a:r>
              <a:rPr lang="en-US" dirty="0">
                <a:solidFill>
                  <a:schemeClr val="accent1">
                    <a:lumMod val="75000"/>
                  </a:schemeClr>
                </a:solidFill>
              </a:rPr>
              <a:t>Counter Authoritarianism</a:t>
            </a:r>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B8CCB90E-4FB5-5F57-461D-D51E417D7366}"/>
              </a:ext>
            </a:extLst>
          </p:cNvPr>
          <p:cNvSpPr>
            <a:spLocks noGrp="1"/>
          </p:cNvSpPr>
          <p:nvPr>
            <p:ph type="sldNum" sz="quarter" idx="12"/>
          </p:nvPr>
        </p:nvSpPr>
        <p:spPr>
          <a:xfrm>
            <a:off x="8610600" y="6356350"/>
            <a:ext cx="2743200" cy="365125"/>
          </a:xfrm>
        </p:spPr>
        <p:txBody>
          <a:bodyPr>
            <a:normAutofit/>
          </a:bodyPr>
          <a:lstStyle/>
          <a:p>
            <a:pPr>
              <a:spcAft>
                <a:spcPts val="600"/>
              </a:spcAft>
            </a:pPr>
            <a:fld id="{463C19E6-5561-B345-AF40-20F602F94E2C}" type="slidenum">
              <a:rPr lang="en-US" smtClean="0"/>
              <a:pPr>
                <a:spcAft>
                  <a:spcPts val="600"/>
                </a:spcAft>
              </a:pPr>
              <a:t>13</a:t>
            </a:fld>
            <a:endParaRPr lang="en-US" dirty="0"/>
          </a:p>
        </p:txBody>
      </p:sp>
    </p:spTree>
    <p:extLst>
      <p:ext uri="{BB962C8B-B14F-4D97-AF65-F5344CB8AC3E}">
        <p14:creationId xmlns:p14="http://schemas.microsoft.com/office/powerpoint/2010/main" val="333965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6953D-E599-8AA3-F3F1-B7003E1DD500}"/>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ADDRESS INEQUALITY</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781552-37BC-9B6B-3FBC-3B736B3EEBB6}"/>
              </a:ext>
            </a:extLst>
          </p:cNvPr>
          <p:cNvSpPr>
            <a:spLocks noGrp="1"/>
          </p:cNvSpPr>
          <p:nvPr>
            <p:ph idx="1"/>
          </p:nvPr>
        </p:nvSpPr>
        <p:spPr>
          <a:xfrm>
            <a:off x="5370153" y="659877"/>
            <a:ext cx="5536397" cy="4801438"/>
          </a:xfrm>
        </p:spPr>
        <p:txBody>
          <a:bodyPr>
            <a:normAutofit lnSpcReduction="10000"/>
          </a:bodyPr>
          <a:lstStyle/>
          <a:p>
            <a:pPr marL="0" indent="0">
              <a:buNone/>
            </a:pPr>
            <a:r>
              <a:rPr lang="en-US" sz="2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Advance Belonging Community</a:t>
            </a:r>
          </a:p>
          <a:p>
            <a:pPr lvl="1"/>
            <a:r>
              <a:rPr lang="en-US"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Address Income Inequities (Living Wage) </a:t>
            </a:r>
            <a:endParaRPr lang="en-US"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lvl="1"/>
            <a:r>
              <a:rPr lang="en-US"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Strengthen Community Support for Public  Education (Learn to Earn Dayton &amp;</a:t>
            </a:r>
            <a:r>
              <a:rPr lang="en-US"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Cincinnati’s Strive Partnership)</a:t>
            </a:r>
          </a:p>
          <a:p>
            <a:r>
              <a:rPr lang="en-US" sz="2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Create Incentives for Affordable Housing</a:t>
            </a:r>
          </a:p>
          <a:p>
            <a:pPr lvl="1"/>
            <a:r>
              <a:rPr lang="en-US"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Bonus Densities/Tax Credits</a:t>
            </a:r>
          </a:p>
          <a:p>
            <a:pPr lvl="1"/>
            <a:r>
              <a:rPr lang="en-US"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Stringent Code Enforcement (Environmental Court)</a:t>
            </a:r>
          </a:p>
          <a:p>
            <a:r>
              <a:rPr lang="en-US" sz="2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Leverage Healthcare Resources</a:t>
            </a:r>
          </a:p>
          <a:p>
            <a:pPr lvl="1"/>
            <a:r>
              <a:rPr lang="en-US"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Mental Health Response and Family Intervention </a:t>
            </a:r>
            <a:r>
              <a:rPr lang="en-US"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a:t>
            </a:r>
            <a:r>
              <a:rPr lang="en-US"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eams </a:t>
            </a:r>
          </a:p>
          <a:p>
            <a:pPr lvl="1"/>
            <a:r>
              <a:rPr lang="en-US"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D</a:t>
            </a:r>
            <a:r>
              <a:rPr lang="en-US"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eclare Racism Mental Health Problem </a:t>
            </a:r>
            <a:endParaRPr lang="en-US"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lvl="1"/>
            <a:r>
              <a:rPr lang="en-US"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Fund Racial Reconciliation &amp; Education Programs (Montgomery County, Ohio)</a:t>
            </a:r>
          </a:p>
          <a:p>
            <a:pPr marL="0" indent="0">
              <a:buNone/>
            </a:pPr>
            <a:endParaRPr lang="en-US" sz="2000" dirty="0">
              <a:solidFill>
                <a:srgbClr val="000000"/>
              </a:solidFill>
              <a:effectLst/>
              <a:latin typeface="Arial" panose="020B060402020202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8CCB90E-4FB5-5F57-461D-D51E417D7366}"/>
              </a:ext>
            </a:extLst>
          </p:cNvPr>
          <p:cNvSpPr>
            <a:spLocks noGrp="1"/>
          </p:cNvSpPr>
          <p:nvPr>
            <p:ph type="sldNum" sz="quarter" idx="12"/>
          </p:nvPr>
        </p:nvSpPr>
        <p:spPr>
          <a:xfrm>
            <a:off x="8610600" y="6356350"/>
            <a:ext cx="2743200" cy="365125"/>
          </a:xfrm>
        </p:spPr>
        <p:txBody>
          <a:bodyPr>
            <a:normAutofit/>
          </a:bodyPr>
          <a:lstStyle/>
          <a:p>
            <a:pPr>
              <a:spcAft>
                <a:spcPts val="600"/>
              </a:spcAft>
            </a:pPr>
            <a:fld id="{463C19E6-5561-B345-AF40-20F602F94E2C}" type="slidenum">
              <a:rPr lang="en-US" smtClean="0"/>
              <a:pPr>
                <a:spcAft>
                  <a:spcPts val="600"/>
                </a:spcAft>
              </a:pPr>
              <a:t>14</a:t>
            </a:fld>
            <a:endParaRPr lang="en-US" dirty="0"/>
          </a:p>
        </p:txBody>
      </p:sp>
    </p:spTree>
    <p:extLst>
      <p:ext uri="{BB962C8B-B14F-4D97-AF65-F5344CB8AC3E}">
        <p14:creationId xmlns:p14="http://schemas.microsoft.com/office/powerpoint/2010/main" val="337664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6953D-E599-8AA3-F3F1-B7003E1DD500}"/>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DEFEND THREATS TO DEMOCRACY</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781552-37BC-9B6B-3FBC-3B736B3EEBB6}"/>
              </a:ext>
            </a:extLst>
          </p:cNvPr>
          <p:cNvSpPr>
            <a:spLocks noGrp="1"/>
          </p:cNvSpPr>
          <p:nvPr>
            <p:ph idx="1"/>
          </p:nvPr>
        </p:nvSpPr>
        <p:spPr>
          <a:xfrm>
            <a:off x="5370153" y="395780"/>
            <a:ext cx="5536397" cy="6066440"/>
          </a:xfrm>
        </p:spPr>
        <p:txBody>
          <a:bodyPr>
            <a:normAutofit/>
          </a:bodyPr>
          <a:lstStyle/>
          <a:p>
            <a:pPr marL="0" marR="0" lvl="0" indent="0">
              <a:lnSpc>
                <a:spcPct val="150000"/>
              </a:lnSpc>
              <a:spcBef>
                <a:spcPts val="0"/>
              </a:spcBef>
              <a:spcAft>
                <a:spcPts val="0"/>
              </a:spcAft>
              <a:buNone/>
            </a:pPr>
            <a:r>
              <a:rPr lang="en-US" sz="16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Authoritarianism </a:t>
            </a:r>
            <a:endPar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lvl="1">
              <a:lnSpc>
                <a:spcPct val="150000"/>
              </a:lnSpc>
              <a:spcBef>
                <a:spcPts val="0"/>
              </a:spcBef>
            </a:pPr>
            <a:r>
              <a:rPr lang="en-US"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Ensure Voter Participation, Free Speech, Electoral Independence</a:t>
            </a:r>
          </a:p>
          <a:p>
            <a:pPr lvl="1">
              <a:lnSpc>
                <a:spcPct val="150000"/>
              </a:lnSpc>
              <a:spcBef>
                <a:spcPts val="0"/>
              </a:spcBef>
            </a:pPr>
            <a:r>
              <a:rPr lang="en-US"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Promote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C</a:t>
            </a:r>
            <a:r>
              <a:rPr lang="en-US"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ross-Racial Solidarity as Essential Part of Democratic Advancement and Power for Marginalized Groups. </a:t>
            </a:r>
            <a:r>
              <a:rPr lang="en-US" sz="1600" i="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Angela Glover Blackwell</a:t>
            </a:r>
          </a:p>
          <a:p>
            <a:pPr marL="0" indent="0">
              <a:lnSpc>
                <a:spcPct val="150000"/>
              </a:lnSpc>
              <a:spcBef>
                <a:spcPts val="0"/>
              </a:spcBef>
              <a:buNone/>
            </a:pP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Anti-Democratic Initiatives </a:t>
            </a:r>
          </a:p>
          <a:p>
            <a:pPr lvl="1">
              <a:lnSpc>
                <a:spcPct val="150000"/>
              </a:lnSpc>
              <a:spcBef>
                <a:spcPts val="0"/>
              </a:spcBef>
            </a:pP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Support M</a:t>
            </a:r>
            <a:r>
              <a:rPr lang="en-US"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ultiracial Democracy </a:t>
            </a:r>
          </a:p>
          <a:p>
            <a:pPr lvl="1">
              <a:lnSpc>
                <a:spcPct val="150000"/>
              </a:lnSpc>
              <a:spcBef>
                <a:spcPts val="0"/>
              </a:spcBef>
            </a:pP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Advance P</a:t>
            </a:r>
            <a:r>
              <a:rPr lang="en-US" sz="1600" b="0" i="0" dirty="0">
                <a:solidFill>
                  <a:schemeClr val="accent1">
                    <a:lumMod val="75000"/>
                  </a:schemeClr>
                </a:solidFill>
                <a:effectLst/>
                <a:latin typeface="Arial" panose="020B0604020202020204" pitchFamily="34" charset="0"/>
                <a:cs typeface="Arial" panose="020B0604020202020204" pitchFamily="34" charset="0"/>
              </a:rPr>
              <a:t>olicy Innovation, Economic Transformation, and Cultural Change</a:t>
            </a:r>
          </a:p>
          <a:p>
            <a:pPr lvl="1">
              <a:lnSpc>
                <a:spcPct val="150000"/>
              </a:lnSpc>
              <a:spcBef>
                <a:spcPts val="0"/>
              </a:spcBef>
            </a:pPr>
            <a:r>
              <a:rPr lang="en-US" sz="1600" b="0" i="0" dirty="0">
                <a:solidFill>
                  <a:schemeClr val="accent1">
                    <a:lumMod val="75000"/>
                  </a:schemeClr>
                </a:solidFill>
                <a:effectLst/>
                <a:latin typeface="Arial" panose="020B0604020202020204" pitchFamily="34" charset="0"/>
                <a:cs typeface="Arial" panose="020B0604020202020204" pitchFamily="34" charset="0"/>
              </a:rPr>
              <a:t>Commit to Racial/Economic Equity, with Clear Goals, Measurable Benchmarks, and Transparent Results </a:t>
            </a:r>
          </a:p>
          <a:p>
            <a:pPr marL="0" indent="0">
              <a:lnSpc>
                <a:spcPct val="150000"/>
              </a:lnSpc>
              <a:spcBef>
                <a:spcPts val="0"/>
              </a:spcBef>
              <a:buNone/>
            </a:pP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Loss </a:t>
            </a:r>
            <a:r>
              <a:rPr lang="en-US" sz="16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of Civic Citizenship</a:t>
            </a:r>
          </a:p>
          <a:p>
            <a:pPr lvl="1">
              <a:lnSpc>
                <a:spcPct val="150000"/>
              </a:lnSpc>
              <a:spcBef>
                <a:spcPts val="0"/>
              </a:spcBef>
            </a:pPr>
            <a:r>
              <a:rPr lang="en-US"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Teach Citizenship and Civic Responsibility in Recreation and Culture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D</a:t>
            </a:r>
            <a:r>
              <a:rPr lang="en-US"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epartments </a:t>
            </a:r>
          </a:p>
          <a:p>
            <a:pPr lvl="1">
              <a:lnSpc>
                <a:spcPct val="150000"/>
              </a:lnSpc>
              <a:spcBef>
                <a:spcPts val="0"/>
              </a:spcBef>
            </a:pPr>
            <a:endParaRPr lang="en-US"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0"/>
              </a:spcBef>
            </a:pP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nSpc>
                <a:spcPct val="150000"/>
              </a:lnSpc>
              <a:spcBef>
                <a:spcPts val="0"/>
              </a:spcBef>
              <a:spcAft>
                <a:spcPts val="0"/>
              </a:spcAft>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B8CCB90E-4FB5-5F57-461D-D51E417D7366}"/>
              </a:ext>
            </a:extLst>
          </p:cNvPr>
          <p:cNvSpPr>
            <a:spLocks noGrp="1"/>
          </p:cNvSpPr>
          <p:nvPr>
            <p:ph type="sldNum" sz="quarter" idx="12"/>
          </p:nvPr>
        </p:nvSpPr>
        <p:spPr>
          <a:xfrm>
            <a:off x="8610600" y="6356350"/>
            <a:ext cx="2743200" cy="365125"/>
          </a:xfrm>
        </p:spPr>
        <p:txBody>
          <a:bodyPr>
            <a:normAutofit/>
          </a:bodyPr>
          <a:lstStyle/>
          <a:p>
            <a:pPr>
              <a:spcAft>
                <a:spcPts val="600"/>
              </a:spcAft>
            </a:pPr>
            <a:fld id="{463C19E6-5561-B345-AF40-20F602F94E2C}" type="slidenum">
              <a:rPr lang="en-US" smtClean="0"/>
              <a:pPr>
                <a:spcAft>
                  <a:spcPts val="600"/>
                </a:spcAft>
              </a:pPr>
              <a:t>15</a:t>
            </a:fld>
            <a:endParaRPr lang="en-US" dirty="0"/>
          </a:p>
        </p:txBody>
      </p:sp>
    </p:spTree>
    <p:extLst>
      <p:ext uri="{BB962C8B-B14F-4D97-AF65-F5344CB8AC3E}">
        <p14:creationId xmlns:p14="http://schemas.microsoft.com/office/powerpoint/2010/main" val="2057518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DC6C36-1D83-7A4E-5DDD-956FBBDF5584}"/>
              </a:ext>
            </a:extLst>
          </p:cNvPr>
          <p:cNvSpPr/>
          <p:nvPr/>
        </p:nvSpPr>
        <p:spPr>
          <a:xfrm>
            <a:off x="0" y="0"/>
            <a:ext cx="12192000" cy="6858000"/>
          </a:xfrm>
          <a:prstGeom prst="rect">
            <a:avLst/>
          </a:prstGeom>
          <a:solidFill>
            <a:srgbClr val="293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4A0D7FC-AF9E-3537-AFA5-90203B765328}"/>
              </a:ext>
            </a:extLst>
          </p:cNvPr>
          <p:cNvSpPr txBox="1">
            <a:spLocks/>
          </p:cNvSpPr>
          <p:nvPr/>
        </p:nvSpPr>
        <p:spPr>
          <a:xfrm>
            <a:off x="587507" y="2017427"/>
            <a:ext cx="5936584" cy="2513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pPr>
            <a:r>
              <a:rPr lang="en-US" sz="5000" b="1" dirty="0">
                <a:solidFill>
                  <a:schemeClr val="bg1"/>
                </a:solidFill>
                <a:latin typeface="News Gothic MT" panose="020B0503020103020203" pitchFamily="34" charset="0"/>
                <a:cs typeface="Archivo Narrow SemiBold" pitchFamily="2" charset="77"/>
              </a:rPr>
              <a:t>CULTIVATING PUBLIC TRUST</a:t>
            </a:r>
          </a:p>
        </p:txBody>
      </p:sp>
      <p:pic>
        <p:nvPicPr>
          <p:cNvPr id="5" name="Graphic 4">
            <a:extLst>
              <a:ext uri="{FF2B5EF4-FFF2-40B4-BE49-F238E27FC236}">
                <a16:creationId xmlns:a16="http://schemas.microsoft.com/office/drawing/2014/main" id="{549D8750-12F2-388F-9122-C14D173B5B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1496" y="0"/>
            <a:ext cx="4440504" cy="6858000"/>
          </a:xfrm>
          <a:prstGeom prst="rect">
            <a:avLst/>
          </a:prstGeom>
        </p:spPr>
      </p:pic>
    </p:spTree>
    <p:extLst>
      <p:ext uri="{BB962C8B-B14F-4D97-AF65-F5344CB8AC3E}">
        <p14:creationId xmlns:p14="http://schemas.microsoft.com/office/powerpoint/2010/main" val="634112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A3C-0E9F-8997-71F1-84EFF10561CE}"/>
              </a:ext>
            </a:extLst>
          </p:cNvPr>
          <p:cNvSpPr>
            <a:spLocks noGrp="1"/>
          </p:cNvSpPr>
          <p:nvPr>
            <p:ph type="ctrTitle"/>
          </p:nvPr>
        </p:nvSpPr>
        <p:spPr>
          <a:xfrm>
            <a:off x="845618" y="1423447"/>
            <a:ext cx="7581089" cy="2673220"/>
          </a:xfrm>
        </p:spPr>
        <p:txBody>
          <a:bodyPr>
            <a:noAutofit/>
          </a:bodyPr>
          <a:lstStyle/>
          <a:p>
            <a:pPr algn="l">
              <a:lnSpc>
                <a:spcPts val="5000"/>
              </a:lnSpc>
            </a:pPr>
            <a:r>
              <a:rPr lang="en-US" sz="3200" dirty="0">
                <a:solidFill>
                  <a:schemeClr val="accent1">
                    <a:lumMod val="75000"/>
                  </a:schemeClr>
                </a:solidFill>
                <a:latin typeface="Arial" panose="020B0604020202020204" pitchFamily="34" charset="0"/>
                <a:cs typeface="Arial" panose="020B0604020202020204" pitchFamily="34" charset="0"/>
              </a:rPr>
              <a:t>“</a:t>
            </a:r>
            <a:r>
              <a:rPr lang="en-US" sz="3600" dirty="0">
                <a:solidFill>
                  <a:schemeClr val="accent1">
                    <a:lumMod val="75000"/>
                  </a:schemeClr>
                </a:solidFill>
                <a:latin typeface="Arial" panose="020B0604020202020204" pitchFamily="34" charset="0"/>
                <a:cs typeface="Arial" panose="020B0604020202020204" pitchFamily="34" charset="0"/>
              </a:rPr>
              <a:t>My interest is in the future because I am going to spend the rest of my life there.”</a:t>
            </a:r>
            <a:br>
              <a:rPr lang="en-US" sz="3600" dirty="0">
                <a:solidFill>
                  <a:schemeClr val="accent1">
                    <a:lumMod val="75000"/>
                  </a:schemeClr>
                </a:solidFill>
                <a:latin typeface="Arial" panose="020B0604020202020204" pitchFamily="34" charset="0"/>
                <a:cs typeface="Arial" panose="020B0604020202020204" pitchFamily="34" charset="0"/>
              </a:rPr>
            </a:br>
            <a:r>
              <a:rPr lang="en-US" sz="2000" dirty="0">
                <a:solidFill>
                  <a:schemeClr val="accent1">
                    <a:lumMod val="75000"/>
                  </a:schemeClr>
                </a:solidFill>
                <a:latin typeface="Arial" panose="020B0604020202020204" pitchFamily="34" charset="0"/>
                <a:cs typeface="Arial" panose="020B0604020202020204" pitchFamily="34" charset="0"/>
              </a:rPr>
              <a:t>Charles F. Kettering </a:t>
            </a:r>
            <a:r>
              <a:rPr lang="en-US" sz="20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schemeClr val="accent1">
                  <a:lumMod val="75000"/>
                </a:schemeClr>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ADA2D77-1AB2-D0A9-8C20-069435B99230}"/>
              </a:ext>
            </a:extLst>
          </p:cNvPr>
          <p:cNvPicPr>
            <a:picLocks noChangeAspect="1"/>
          </p:cNvPicPr>
          <p:nvPr/>
        </p:nvPicPr>
        <p:blipFill>
          <a:blip r:embed="rId2"/>
          <a:stretch>
            <a:fillRect/>
          </a:stretch>
        </p:blipFill>
        <p:spPr>
          <a:xfrm>
            <a:off x="10178142" y="264281"/>
            <a:ext cx="1577315" cy="429619"/>
          </a:xfrm>
          <a:prstGeom prst="rect">
            <a:avLst/>
          </a:prstGeom>
        </p:spPr>
      </p:pic>
      <p:sp>
        <p:nvSpPr>
          <p:cNvPr id="13" name="Freeform 12">
            <a:extLst>
              <a:ext uri="{FF2B5EF4-FFF2-40B4-BE49-F238E27FC236}">
                <a16:creationId xmlns:a16="http://schemas.microsoft.com/office/drawing/2014/main" id="{081E2AC4-CA04-86DA-15DE-621FBF798C81}"/>
              </a:ext>
            </a:extLst>
          </p:cNvPr>
          <p:cNvSpPr/>
          <p:nvPr/>
        </p:nvSpPr>
        <p:spPr>
          <a:xfrm>
            <a:off x="8988337" y="-10726"/>
            <a:ext cx="3199519" cy="1807916"/>
          </a:xfrm>
          <a:custGeom>
            <a:avLst/>
            <a:gdLst>
              <a:gd name="connsiteX0" fmla="*/ 3113411 w 3113410"/>
              <a:gd name="connsiteY0" fmla="*/ 1343531 h 1759259"/>
              <a:gd name="connsiteX1" fmla="*/ 662283 w 3113410"/>
              <a:gd name="connsiteY1" fmla="*/ 31862 h 1759259"/>
              <a:gd name="connsiteX2" fmla="*/ 591730 w 3113410"/>
              <a:gd name="connsiteY2" fmla="*/ 0 h 1759259"/>
              <a:gd name="connsiteX3" fmla="*/ 0 w 3113410"/>
              <a:gd name="connsiteY3" fmla="*/ 0 h 1759259"/>
              <a:gd name="connsiteX4" fmla="*/ 3113411 w 3113410"/>
              <a:gd name="connsiteY4" fmla="*/ 1759259 h 1759259"/>
              <a:gd name="connsiteX5" fmla="*/ 3113411 w 3113410"/>
              <a:gd name="connsiteY5" fmla="*/ 1343531 h 175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3410" h="1759259">
                <a:moveTo>
                  <a:pt x="3113411" y="1343531"/>
                </a:moveTo>
                <a:cubicBezTo>
                  <a:pt x="2398783" y="888354"/>
                  <a:pt x="1568844" y="447591"/>
                  <a:pt x="662283" y="31862"/>
                </a:cubicBezTo>
                <a:cubicBezTo>
                  <a:pt x="638765" y="21242"/>
                  <a:pt x="615248" y="10621"/>
                  <a:pt x="591730" y="0"/>
                </a:cubicBezTo>
                <a:lnTo>
                  <a:pt x="0" y="0"/>
                </a:lnTo>
                <a:cubicBezTo>
                  <a:pt x="958906" y="440004"/>
                  <a:pt x="2140849" y="1050700"/>
                  <a:pt x="3113411" y="1759259"/>
                </a:cubicBezTo>
                <a:lnTo>
                  <a:pt x="3113411" y="1343531"/>
                </a:lnTo>
                <a:close/>
              </a:path>
            </a:pathLst>
          </a:custGeom>
          <a:solidFill>
            <a:srgbClr val="43BFB0"/>
          </a:solidFill>
          <a:ln w="757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0B15BDCD-C805-FD80-13A8-E40D60112002}"/>
              </a:ext>
            </a:extLst>
          </p:cNvPr>
          <p:cNvSpPr/>
          <p:nvPr/>
        </p:nvSpPr>
        <p:spPr>
          <a:xfrm>
            <a:off x="6364394" y="-10725"/>
            <a:ext cx="4889062" cy="6861138"/>
          </a:xfrm>
          <a:custGeom>
            <a:avLst/>
            <a:gdLst>
              <a:gd name="connsiteX0" fmla="*/ 3891763 w 4757482"/>
              <a:gd name="connsiteY0" fmla="*/ 2753821 h 6812482"/>
              <a:gd name="connsiteX1" fmla="*/ 1194840 w 4757482"/>
              <a:gd name="connsiteY1" fmla="*/ 6812483 h 6812482"/>
              <a:gd name="connsiteX2" fmla="*/ 3057272 w 4757482"/>
              <a:gd name="connsiteY2" fmla="*/ 6812483 h 6812482"/>
              <a:gd name="connsiteX3" fmla="*/ 4013903 w 4757482"/>
              <a:gd name="connsiteY3" fmla="*/ 5676816 h 6812482"/>
              <a:gd name="connsiteX4" fmla="*/ 4576805 w 4757482"/>
              <a:gd name="connsiteY4" fmla="*/ 2692372 h 6812482"/>
              <a:gd name="connsiteX5" fmla="*/ 607661 w 4757482"/>
              <a:gd name="connsiteY5" fmla="*/ 0 h 6812482"/>
              <a:gd name="connsiteX6" fmla="*/ 12138 w 4757482"/>
              <a:gd name="connsiteY6" fmla="*/ 0 h 6812482"/>
              <a:gd name="connsiteX7" fmla="*/ 0 w 4757482"/>
              <a:gd name="connsiteY7" fmla="*/ 5310 h 6812482"/>
              <a:gd name="connsiteX8" fmla="*/ 3891763 w 4757482"/>
              <a:gd name="connsiteY8" fmla="*/ 2753821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82" h="6812482">
                <a:moveTo>
                  <a:pt x="3891763" y="2753821"/>
                </a:moveTo>
                <a:cubicBezTo>
                  <a:pt x="4399286" y="4189146"/>
                  <a:pt x="2394231" y="5927922"/>
                  <a:pt x="1194840" y="6812483"/>
                </a:cubicBezTo>
                <a:lnTo>
                  <a:pt x="3057272" y="6812483"/>
                </a:lnTo>
                <a:cubicBezTo>
                  <a:pt x="3349344" y="6526480"/>
                  <a:pt x="3699831" y="6140338"/>
                  <a:pt x="4013903" y="5676816"/>
                </a:cubicBezTo>
                <a:cubicBezTo>
                  <a:pt x="4785428" y="4540391"/>
                  <a:pt x="4925774" y="3514725"/>
                  <a:pt x="4576805" y="2692372"/>
                </a:cubicBezTo>
                <a:cubicBezTo>
                  <a:pt x="4032869" y="1404221"/>
                  <a:pt x="1518774" y="347452"/>
                  <a:pt x="607661" y="0"/>
                </a:cubicBezTo>
                <a:lnTo>
                  <a:pt x="12138" y="0"/>
                </a:lnTo>
                <a:lnTo>
                  <a:pt x="0" y="5310"/>
                </a:lnTo>
                <a:cubicBezTo>
                  <a:pt x="25793" y="15173"/>
                  <a:pt x="3375138" y="1283599"/>
                  <a:pt x="3891763" y="2753821"/>
                </a:cubicBezTo>
                <a:close/>
              </a:path>
            </a:pathLst>
          </a:custGeom>
          <a:solidFill>
            <a:srgbClr val="FC4A14"/>
          </a:solidFill>
          <a:ln w="757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6F55B11B-BBA2-1426-73EA-C4CDC42B4083}"/>
              </a:ext>
            </a:extLst>
          </p:cNvPr>
          <p:cNvSpPr/>
          <p:nvPr/>
        </p:nvSpPr>
        <p:spPr>
          <a:xfrm>
            <a:off x="7652085" y="-18313"/>
            <a:ext cx="4535771" cy="6868725"/>
          </a:xfrm>
          <a:custGeom>
            <a:avLst/>
            <a:gdLst>
              <a:gd name="connsiteX0" fmla="*/ 3961557 w 4413699"/>
              <a:gd name="connsiteY0" fmla="*/ 2841063 h 6812482"/>
              <a:gd name="connsiteX1" fmla="*/ 3564036 w 4413699"/>
              <a:gd name="connsiteY1" fmla="*/ 5490952 h 6812482"/>
              <a:gd name="connsiteX2" fmla="*/ 1431532 w 4413699"/>
              <a:gd name="connsiteY2" fmla="*/ 6812483 h 6812482"/>
              <a:gd name="connsiteX3" fmla="*/ 3513208 w 4413699"/>
              <a:gd name="connsiteY3" fmla="*/ 6812483 h 6812482"/>
              <a:gd name="connsiteX4" fmla="*/ 4396252 w 4413699"/>
              <a:gd name="connsiteY4" fmla="*/ 5998474 h 6812482"/>
              <a:gd name="connsiteX5" fmla="*/ 4413700 w 4413699"/>
              <a:gd name="connsiteY5" fmla="*/ 5977233 h 6812482"/>
              <a:gd name="connsiteX6" fmla="*/ 4413700 w 4413699"/>
              <a:gd name="connsiteY6" fmla="*/ 2432921 h 6812482"/>
              <a:gd name="connsiteX7" fmla="*/ 626627 w 4413699"/>
              <a:gd name="connsiteY7" fmla="*/ 0 h 6812482"/>
              <a:gd name="connsiteX8" fmla="*/ 0 w 4413699"/>
              <a:gd name="connsiteY8" fmla="*/ 0 h 6812482"/>
              <a:gd name="connsiteX9" fmla="*/ 3961557 w 4413699"/>
              <a:gd name="connsiteY9" fmla="*/ 2841063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699" h="6812482">
                <a:moveTo>
                  <a:pt x="3961557" y="2841063"/>
                </a:moveTo>
                <a:cubicBezTo>
                  <a:pt x="4416735" y="3730934"/>
                  <a:pt x="4329492" y="4642806"/>
                  <a:pt x="3564036" y="5490952"/>
                </a:cubicBezTo>
                <a:cubicBezTo>
                  <a:pt x="3169549" y="5928681"/>
                  <a:pt x="2157539" y="6463514"/>
                  <a:pt x="1431532" y="6812483"/>
                </a:cubicBezTo>
                <a:lnTo>
                  <a:pt x="3513208" y="6812483"/>
                </a:lnTo>
                <a:cubicBezTo>
                  <a:pt x="3799211" y="6609170"/>
                  <a:pt x="4115559" y="6339857"/>
                  <a:pt x="4396252" y="5998474"/>
                </a:cubicBezTo>
                <a:cubicBezTo>
                  <a:pt x="4402321" y="5991647"/>
                  <a:pt x="4407631" y="5984819"/>
                  <a:pt x="4413700" y="5977233"/>
                </a:cubicBezTo>
                <a:lnTo>
                  <a:pt x="4413700" y="2432921"/>
                </a:lnTo>
                <a:cubicBezTo>
                  <a:pt x="3554174" y="1392083"/>
                  <a:pt x="1822984" y="516626"/>
                  <a:pt x="626627" y="0"/>
                </a:cubicBezTo>
                <a:lnTo>
                  <a:pt x="0" y="0"/>
                </a:lnTo>
                <a:cubicBezTo>
                  <a:pt x="1226702" y="541661"/>
                  <a:pt x="3337965" y="1618154"/>
                  <a:pt x="3961557" y="2841063"/>
                </a:cubicBezTo>
                <a:close/>
              </a:path>
            </a:pathLst>
          </a:custGeom>
          <a:solidFill>
            <a:srgbClr val="FF9E1B"/>
          </a:solidFill>
          <a:ln w="7577" cap="flat">
            <a:noFill/>
            <a:prstDash val="solid"/>
            <a:miter/>
          </a:ln>
        </p:spPr>
        <p:txBody>
          <a:bodyPr rtlCol="0" anchor="ctr"/>
          <a:lstStyle/>
          <a:p>
            <a:endParaRPr lang="en-US" dirty="0"/>
          </a:p>
        </p:txBody>
      </p:sp>
      <p:sp>
        <p:nvSpPr>
          <p:cNvPr id="3" name="Rectangle 2">
            <a:extLst>
              <a:ext uri="{FF2B5EF4-FFF2-40B4-BE49-F238E27FC236}">
                <a16:creationId xmlns:a16="http://schemas.microsoft.com/office/drawing/2014/main" id="{A014B532-7162-EC0C-787E-6BDE0F23A733}"/>
              </a:ext>
            </a:extLst>
          </p:cNvPr>
          <p:cNvSpPr/>
          <p:nvPr/>
        </p:nvSpPr>
        <p:spPr>
          <a:xfrm>
            <a:off x="0" y="6383989"/>
            <a:ext cx="12192000" cy="474011"/>
          </a:xfrm>
          <a:prstGeom prst="rect">
            <a:avLst/>
          </a:prstGeom>
          <a:solidFill>
            <a:srgbClr val="293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48A30E4F-9DE0-0D2F-6A3A-3D1263CD2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909" y="5385506"/>
            <a:ext cx="2206275" cy="830318"/>
          </a:xfrm>
          <a:prstGeom prst="rect">
            <a:avLst/>
          </a:prstGeom>
        </p:spPr>
      </p:pic>
    </p:spTree>
    <p:extLst>
      <p:ext uri="{BB962C8B-B14F-4D97-AF65-F5344CB8AC3E}">
        <p14:creationId xmlns:p14="http://schemas.microsoft.com/office/powerpoint/2010/main" val="251367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A3C-0E9F-8997-71F1-84EFF10561CE}"/>
              </a:ext>
            </a:extLst>
          </p:cNvPr>
          <p:cNvSpPr>
            <a:spLocks noGrp="1"/>
          </p:cNvSpPr>
          <p:nvPr>
            <p:ph type="ctrTitle"/>
          </p:nvPr>
        </p:nvSpPr>
        <p:spPr>
          <a:xfrm>
            <a:off x="845618" y="693900"/>
            <a:ext cx="7581089" cy="3172928"/>
          </a:xfrm>
        </p:spPr>
        <p:txBody>
          <a:bodyPr>
            <a:noAutofit/>
          </a:bodyPr>
          <a:lstStyle/>
          <a:p>
            <a:pPr algn="l">
              <a:lnSpc>
                <a:spcPts val="5000"/>
              </a:lnSpc>
            </a:pPr>
            <a:r>
              <a:rPr lang="en-US" sz="3200" dirty="0">
                <a:solidFill>
                  <a:schemeClr val="accent1">
                    <a:lumMod val="75000"/>
                  </a:schemeClr>
                </a:solidFill>
                <a:latin typeface="Arial" panose="020B0604020202020204" pitchFamily="34" charset="0"/>
                <a:cs typeface="Arial" panose="020B0604020202020204" pitchFamily="34" charset="0"/>
              </a:rPr>
              <a:t>POLLING QUESTION  </a:t>
            </a:r>
            <a:br>
              <a:rPr lang="en-US" sz="3200" dirty="0">
                <a:solidFill>
                  <a:schemeClr val="accent1">
                    <a:lumMod val="75000"/>
                  </a:schemeClr>
                </a:solidFill>
                <a:latin typeface="Arial" panose="020B0604020202020204" pitchFamily="34" charset="0"/>
                <a:cs typeface="Arial" panose="020B0604020202020204" pitchFamily="34" charset="0"/>
              </a:rPr>
            </a:br>
            <a:r>
              <a:rPr lang="en-US" sz="2000" dirty="0">
                <a:solidFill>
                  <a:schemeClr val="accent1">
                    <a:lumMod val="75000"/>
                  </a:schemeClr>
                </a:solidFill>
                <a:latin typeface="Arial" panose="020B0604020202020204" pitchFamily="34" charset="0"/>
                <a:cs typeface="Arial" panose="020B0604020202020204" pitchFamily="34" charset="0"/>
              </a:rPr>
              <a:t>WHAT DO YOU NEED TO FEEL COMFORTABLE ADVANCING DEMOCRATIC PRACTICES THROUGH DELIBERATIVE COMMUNITY CONVERSATIONS? </a:t>
            </a:r>
            <a:endParaRPr lang="en-US" sz="2000" b="1" dirty="0">
              <a:solidFill>
                <a:schemeClr val="accent1">
                  <a:lumMod val="75000"/>
                </a:schemeClr>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ADA2D77-1AB2-D0A9-8C20-069435B99230}"/>
              </a:ext>
            </a:extLst>
          </p:cNvPr>
          <p:cNvPicPr>
            <a:picLocks noChangeAspect="1"/>
          </p:cNvPicPr>
          <p:nvPr/>
        </p:nvPicPr>
        <p:blipFill>
          <a:blip r:embed="rId2"/>
          <a:stretch>
            <a:fillRect/>
          </a:stretch>
        </p:blipFill>
        <p:spPr>
          <a:xfrm>
            <a:off x="10178142" y="264281"/>
            <a:ext cx="1577315" cy="429619"/>
          </a:xfrm>
          <a:prstGeom prst="rect">
            <a:avLst/>
          </a:prstGeom>
        </p:spPr>
      </p:pic>
      <p:sp>
        <p:nvSpPr>
          <p:cNvPr id="13" name="Freeform 12">
            <a:extLst>
              <a:ext uri="{FF2B5EF4-FFF2-40B4-BE49-F238E27FC236}">
                <a16:creationId xmlns:a16="http://schemas.microsoft.com/office/drawing/2014/main" id="{081E2AC4-CA04-86DA-15DE-621FBF798C81}"/>
              </a:ext>
            </a:extLst>
          </p:cNvPr>
          <p:cNvSpPr/>
          <p:nvPr/>
        </p:nvSpPr>
        <p:spPr>
          <a:xfrm>
            <a:off x="8988337" y="-10726"/>
            <a:ext cx="3199519" cy="1807916"/>
          </a:xfrm>
          <a:custGeom>
            <a:avLst/>
            <a:gdLst>
              <a:gd name="connsiteX0" fmla="*/ 3113411 w 3113410"/>
              <a:gd name="connsiteY0" fmla="*/ 1343531 h 1759259"/>
              <a:gd name="connsiteX1" fmla="*/ 662283 w 3113410"/>
              <a:gd name="connsiteY1" fmla="*/ 31862 h 1759259"/>
              <a:gd name="connsiteX2" fmla="*/ 591730 w 3113410"/>
              <a:gd name="connsiteY2" fmla="*/ 0 h 1759259"/>
              <a:gd name="connsiteX3" fmla="*/ 0 w 3113410"/>
              <a:gd name="connsiteY3" fmla="*/ 0 h 1759259"/>
              <a:gd name="connsiteX4" fmla="*/ 3113411 w 3113410"/>
              <a:gd name="connsiteY4" fmla="*/ 1759259 h 1759259"/>
              <a:gd name="connsiteX5" fmla="*/ 3113411 w 3113410"/>
              <a:gd name="connsiteY5" fmla="*/ 1343531 h 175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3410" h="1759259">
                <a:moveTo>
                  <a:pt x="3113411" y="1343531"/>
                </a:moveTo>
                <a:cubicBezTo>
                  <a:pt x="2398783" y="888354"/>
                  <a:pt x="1568844" y="447591"/>
                  <a:pt x="662283" y="31862"/>
                </a:cubicBezTo>
                <a:cubicBezTo>
                  <a:pt x="638765" y="21242"/>
                  <a:pt x="615248" y="10621"/>
                  <a:pt x="591730" y="0"/>
                </a:cubicBezTo>
                <a:lnTo>
                  <a:pt x="0" y="0"/>
                </a:lnTo>
                <a:cubicBezTo>
                  <a:pt x="958906" y="440004"/>
                  <a:pt x="2140849" y="1050700"/>
                  <a:pt x="3113411" y="1759259"/>
                </a:cubicBezTo>
                <a:lnTo>
                  <a:pt x="3113411" y="1343531"/>
                </a:lnTo>
                <a:close/>
              </a:path>
            </a:pathLst>
          </a:custGeom>
          <a:solidFill>
            <a:srgbClr val="43BFB0"/>
          </a:solidFill>
          <a:ln w="757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0B15BDCD-C805-FD80-13A8-E40D60112002}"/>
              </a:ext>
            </a:extLst>
          </p:cNvPr>
          <p:cNvSpPr/>
          <p:nvPr/>
        </p:nvSpPr>
        <p:spPr>
          <a:xfrm>
            <a:off x="6364394" y="-10725"/>
            <a:ext cx="4889062" cy="6861138"/>
          </a:xfrm>
          <a:custGeom>
            <a:avLst/>
            <a:gdLst>
              <a:gd name="connsiteX0" fmla="*/ 3891763 w 4757482"/>
              <a:gd name="connsiteY0" fmla="*/ 2753821 h 6812482"/>
              <a:gd name="connsiteX1" fmla="*/ 1194840 w 4757482"/>
              <a:gd name="connsiteY1" fmla="*/ 6812483 h 6812482"/>
              <a:gd name="connsiteX2" fmla="*/ 3057272 w 4757482"/>
              <a:gd name="connsiteY2" fmla="*/ 6812483 h 6812482"/>
              <a:gd name="connsiteX3" fmla="*/ 4013903 w 4757482"/>
              <a:gd name="connsiteY3" fmla="*/ 5676816 h 6812482"/>
              <a:gd name="connsiteX4" fmla="*/ 4576805 w 4757482"/>
              <a:gd name="connsiteY4" fmla="*/ 2692372 h 6812482"/>
              <a:gd name="connsiteX5" fmla="*/ 607661 w 4757482"/>
              <a:gd name="connsiteY5" fmla="*/ 0 h 6812482"/>
              <a:gd name="connsiteX6" fmla="*/ 12138 w 4757482"/>
              <a:gd name="connsiteY6" fmla="*/ 0 h 6812482"/>
              <a:gd name="connsiteX7" fmla="*/ 0 w 4757482"/>
              <a:gd name="connsiteY7" fmla="*/ 5310 h 6812482"/>
              <a:gd name="connsiteX8" fmla="*/ 3891763 w 4757482"/>
              <a:gd name="connsiteY8" fmla="*/ 2753821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82" h="6812482">
                <a:moveTo>
                  <a:pt x="3891763" y="2753821"/>
                </a:moveTo>
                <a:cubicBezTo>
                  <a:pt x="4399286" y="4189146"/>
                  <a:pt x="2394231" y="5927922"/>
                  <a:pt x="1194840" y="6812483"/>
                </a:cubicBezTo>
                <a:lnTo>
                  <a:pt x="3057272" y="6812483"/>
                </a:lnTo>
                <a:cubicBezTo>
                  <a:pt x="3349344" y="6526480"/>
                  <a:pt x="3699831" y="6140338"/>
                  <a:pt x="4013903" y="5676816"/>
                </a:cubicBezTo>
                <a:cubicBezTo>
                  <a:pt x="4785428" y="4540391"/>
                  <a:pt x="4925774" y="3514725"/>
                  <a:pt x="4576805" y="2692372"/>
                </a:cubicBezTo>
                <a:cubicBezTo>
                  <a:pt x="4032869" y="1404221"/>
                  <a:pt x="1518774" y="347452"/>
                  <a:pt x="607661" y="0"/>
                </a:cubicBezTo>
                <a:lnTo>
                  <a:pt x="12138" y="0"/>
                </a:lnTo>
                <a:lnTo>
                  <a:pt x="0" y="5310"/>
                </a:lnTo>
                <a:cubicBezTo>
                  <a:pt x="25793" y="15173"/>
                  <a:pt x="3375138" y="1283599"/>
                  <a:pt x="3891763" y="2753821"/>
                </a:cubicBezTo>
                <a:close/>
              </a:path>
            </a:pathLst>
          </a:custGeom>
          <a:solidFill>
            <a:srgbClr val="FC4A14"/>
          </a:solidFill>
          <a:ln w="757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6F55B11B-BBA2-1426-73EA-C4CDC42B4083}"/>
              </a:ext>
            </a:extLst>
          </p:cNvPr>
          <p:cNvSpPr/>
          <p:nvPr/>
        </p:nvSpPr>
        <p:spPr>
          <a:xfrm>
            <a:off x="7652085" y="-18313"/>
            <a:ext cx="4535771" cy="6868725"/>
          </a:xfrm>
          <a:custGeom>
            <a:avLst/>
            <a:gdLst>
              <a:gd name="connsiteX0" fmla="*/ 3961557 w 4413699"/>
              <a:gd name="connsiteY0" fmla="*/ 2841063 h 6812482"/>
              <a:gd name="connsiteX1" fmla="*/ 3564036 w 4413699"/>
              <a:gd name="connsiteY1" fmla="*/ 5490952 h 6812482"/>
              <a:gd name="connsiteX2" fmla="*/ 1431532 w 4413699"/>
              <a:gd name="connsiteY2" fmla="*/ 6812483 h 6812482"/>
              <a:gd name="connsiteX3" fmla="*/ 3513208 w 4413699"/>
              <a:gd name="connsiteY3" fmla="*/ 6812483 h 6812482"/>
              <a:gd name="connsiteX4" fmla="*/ 4396252 w 4413699"/>
              <a:gd name="connsiteY4" fmla="*/ 5998474 h 6812482"/>
              <a:gd name="connsiteX5" fmla="*/ 4413700 w 4413699"/>
              <a:gd name="connsiteY5" fmla="*/ 5977233 h 6812482"/>
              <a:gd name="connsiteX6" fmla="*/ 4413700 w 4413699"/>
              <a:gd name="connsiteY6" fmla="*/ 2432921 h 6812482"/>
              <a:gd name="connsiteX7" fmla="*/ 626627 w 4413699"/>
              <a:gd name="connsiteY7" fmla="*/ 0 h 6812482"/>
              <a:gd name="connsiteX8" fmla="*/ 0 w 4413699"/>
              <a:gd name="connsiteY8" fmla="*/ 0 h 6812482"/>
              <a:gd name="connsiteX9" fmla="*/ 3961557 w 4413699"/>
              <a:gd name="connsiteY9" fmla="*/ 2841063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699" h="6812482">
                <a:moveTo>
                  <a:pt x="3961557" y="2841063"/>
                </a:moveTo>
                <a:cubicBezTo>
                  <a:pt x="4416735" y="3730934"/>
                  <a:pt x="4329492" y="4642806"/>
                  <a:pt x="3564036" y="5490952"/>
                </a:cubicBezTo>
                <a:cubicBezTo>
                  <a:pt x="3169549" y="5928681"/>
                  <a:pt x="2157539" y="6463514"/>
                  <a:pt x="1431532" y="6812483"/>
                </a:cubicBezTo>
                <a:lnTo>
                  <a:pt x="3513208" y="6812483"/>
                </a:lnTo>
                <a:cubicBezTo>
                  <a:pt x="3799211" y="6609170"/>
                  <a:pt x="4115559" y="6339857"/>
                  <a:pt x="4396252" y="5998474"/>
                </a:cubicBezTo>
                <a:cubicBezTo>
                  <a:pt x="4402321" y="5991647"/>
                  <a:pt x="4407631" y="5984819"/>
                  <a:pt x="4413700" y="5977233"/>
                </a:cubicBezTo>
                <a:lnTo>
                  <a:pt x="4413700" y="2432921"/>
                </a:lnTo>
                <a:cubicBezTo>
                  <a:pt x="3554174" y="1392083"/>
                  <a:pt x="1822984" y="516626"/>
                  <a:pt x="626627" y="0"/>
                </a:cubicBezTo>
                <a:lnTo>
                  <a:pt x="0" y="0"/>
                </a:lnTo>
                <a:cubicBezTo>
                  <a:pt x="1226702" y="541661"/>
                  <a:pt x="3337965" y="1618154"/>
                  <a:pt x="3961557" y="2841063"/>
                </a:cubicBezTo>
                <a:close/>
              </a:path>
            </a:pathLst>
          </a:custGeom>
          <a:solidFill>
            <a:srgbClr val="FF9E1B"/>
          </a:solidFill>
          <a:ln w="7577" cap="flat">
            <a:noFill/>
            <a:prstDash val="solid"/>
            <a:miter/>
          </a:ln>
        </p:spPr>
        <p:txBody>
          <a:bodyPr rtlCol="0" anchor="ctr"/>
          <a:lstStyle/>
          <a:p>
            <a:endParaRPr lang="en-US" dirty="0"/>
          </a:p>
        </p:txBody>
      </p:sp>
      <p:sp>
        <p:nvSpPr>
          <p:cNvPr id="3" name="Rectangle 2">
            <a:extLst>
              <a:ext uri="{FF2B5EF4-FFF2-40B4-BE49-F238E27FC236}">
                <a16:creationId xmlns:a16="http://schemas.microsoft.com/office/drawing/2014/main" id="{A014B532-7162-EC0C-787E-6BDE0F23A733}"/>
              </a:ext>
            </a:extLst>
          </p:cNvPr>
          <p:cNvSpPr/>
          <p:nvPr/>
        </p:nvSpPr>
        <p:spPr>
          <a:xfrm>
            <a:off x="0" y="6383989"/>
            <a:ext cx="12192000" cy="474011"/>
          </a:xfrm>
          <a:prstGeom prst="rect">
            <a:avLst/>
          </a:prstGeom>
          <a:solidFill>
            <a:srgbClr val="293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48A30E4F-9DE0-0D2F-6A3A-3D1263CD2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909" y="5385506"/>
            <a:ext cx="2206275" cy="830318"/>
          </a:xfrm>
          <a:prstGeom prst="rect">
            <a:avLst/>
          </a:prstGeom>
        </p:spPr>
      </p:pic>
      <p:sp>
        <p:nvSpPr>
          <p:cNvPr id="4" name="TextBox 3">
            <a:extLst>
              <a:ext uri="{FF2B5EF4-FFF2-40B4-BE49-F238E27FC236}">
                <a16:creationId xmlns:a16="http://schemas.microsoft.com/office/drawing/2014/main" id="{FAEF6771-C2B5-7B48-0F38-2DD18B6B66D8}"/>
              </a:ext>
            </a:extLst>
          </p:cNvPr>
          <p:cNvSpPr txBox="1"/>
          <p:nvPr/>
        </p:nvSpPr>
        <p:spPr>
          <a:xfrm rot="10800000" flipV="1">
            <a:off x="1313895" y="4164501"/>
            <a:ext cx="3879542" cy="461665"/>
          </a:xfrm>
          <a:prstGeom prst="rect">
            <a:avLst/>
          </a:prstGeom>
          <a:noFill/>
        </p:spPr>
        <p:txBody>
          <a:bodyPr wrap="square" rtlCol="0">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000" b="1" dirty="0">
                <a:solidFill>
                  <a:schemeClr val="accent1">
                    <a:lumMod val="75000"/>
                  </a:schemeClr>
                </a:solidFill>
                <a:latin typeface="Arial" panose="020B0604020202020204" pitchFamily="34" charset="0"/>
                <a:cs typeface="Arial" panose="020B0604020202020204" pitchFamily="34" charset="0"/>
              </a:rPr>
              <a:t>ONE WORD RESPONSE</a:t>
            </a:r>
          </a:p>
        </p:txBody>
      </p:sp>
    </p:spTree>
    <p:extLst>
      <p:ext uri="{BB962C8B-B14F-4D97-AF65-F5344CB8AC3E}">
        <p14:creationId xmlns:p14="http://schemas.microsoft.com/office/powerpoint/2010/main" val="2051250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6953D-E599-8AA3-F3F1-B7003E1DD500}"/>
              </a:ext>
            </a:extLst>
          </p:cNvPr>
          <p:cNvSpPr>
            <a:spLocks noGrp="1"/>
          </p:cNvSpPr>
          <p:nvPr>
            <p:ph type="title"/>
          </p:nvPr>
        </p:nvSpPr>
        <p:spPr>
          <a:xfrm>
            <a:off x="1171074" y="1396686"/>
            <a:ext cx="3240506" cy="4064628"/>
          </a:xfrm>
        </p:spPr>
        <p:txBody>
          <a:bodyPr>
            <a:normAutofit/>
          </a:bodyPr>
          <a:lstStyle/>
          <a:p>
            <a:r>
              <a:rPr lang="en-US" sz="4000" dirty="0">
                <a:solidFill>
                  <a:srgbClr val="FFFFFF"/>
                </a:solidFill>
                <a:latin typeface="Arial" panose="020B0604020202020204" pitchFamily="34" charset="0"/>
                <a:cs typeface="Arial" panose="020B0604020202020204" pitchFamily="34" charset="0"/>
              </a:rPr>
              <a:t>Build Trust Through Shared Work</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781552-37BC-9B6B-3FBC-3B736B3EEBB6}"/>
              </a:ext>
            </a:extLst>
          </p:cNvPr>
          <p:cNvSpPr>
            <a:spLocks noGrp="1"/>
          </p:cNvSpPr>
          <p:nvPr>
            <p:ph idx="1"/>
          </p:nvPr>
        </p:nvSpPr>
        <p:spPr>
          <a:xfrm>
            <a:off x="5370153" y="1526033"/>
            <a:ext cx="5536397" cy="3935281"/>
          </a:xfrm>
        </p:spPr>
        <p:txBody>
          <a:bodyPr>
            <a:normAutofit fontScale="92500"/>
          </a:bodyPr>
          <a:lstStyle/>
          <a:p>
            <a:pPr marL="0" indent="0">
              <a:buNone/>
            </a:pPr>
            <a:r>
              <a:rPr lang="en-US" b="1" dirty="0">
                <a:solidFill>
                  <a:schemeClr val="accent1">
                    <a:lumMod val="75000"/>
                  </a:schemeClr>
                </a:solidFill>
              </a:rPr>
              <a:t>Align Professional Routines with Way Citizens Work to Produce Shared Public Goods</a:t>
            </a:r>
          </a:p>
          <a:p>
            <a:r>
              <a:rPr lang="en-US" dirty="0">
                <a:solidFill>
                  <a:schemeClr val="accent1">
                    <a:lumMod val="75000"/>
                  </a:schemeClr>
                </a:solidFill>
              </a:rPr>
              <a:t>Name Problems to Capture Public Value</a:t>
            </a:r>
          </a:p>
          <a:p>
            <a:r>
              <a:rPr lang="en-US" dirty="0">
                <a:solidFill>
                  <a:schemeClr val="accent1">
                    <a:lumMod val="75000"/>
                  </a:schemeClr>
                </a:solidFill>
              </a:rPr>
              <a:t>Frame Issues to Address Tensions and Trade-Offs/Find Common Ground/Options</a:t>
            </a:r>
          </a:p>
          <a:p>
            <a:r>
              <a:rPr lang="en-US" dirty="0">
                <a:solidFill>
                  <a:schemeClr val="accent1">
                    <a:lumMod val="75000"/>
                  </a:schemeClr>
                </a:solidFill>
              </a:rPr>
              <a:t>Deliberate Options/Collaborative Decision-Making</a:t>
            </a:r>
          </a:p>
          <a:p>
            <a:r>
              <a:rPr lang="en-US" dirty="0">
                <a:solidFill>
                  <a:schemeClr val="accent1">
                    <a:lumMod val="75000"/>
                  </a:schemeClr>
                </a:solidFill>
              </a:rPr>
              <a:t>Identify Resources/Community Assets</a:t>
            </a:r>
          </a:p>
          <a:p>
            <a:r>
              <a:rPr lang="en-US" dirty="0">
                <a:solidFill>
                  <a:schemeClr val="accent1">
                    <a:lumMod val="75000"/>
                  </a:schemeClr>
                </a:solidFill>
              </a:rPr>
              <a:t>Act Together To Address Problems</a:t>
            </a:r>
          </a:p>
          <a:p>
            <a:r>
              <a:rPr lang="en-US" dirty="0">
                <a:solidFill>
                  <a:schemeClr val="accent1">
                    <a:lumMod val="75000"/>
                  </a:schemeClr>
                </a:solidFill>
              </a:rPr>
              <a:t>Create Culture of Learning</a:t>
            </a:r>
          </a:p>
          <a:p>
            <a:pPr marL="0" indent="0">
              <a:buNone/>
            </a:pPr>
            <a:endParaRPr lang="en-US" dirty="0">
              <a:solidFill>
                <a:schemeClr val="accent1">
                  <a:lumMod val="75000"/>
                </a:schemeClr>
              </a:solidFill>
            </a:endParaRPr>
          </a:p>
        </p:txBody>
      </p:sp>
      <p:sp>
        <p:nvSpPr>
          <p:cNvPr id="4" name="Slide Number Placeholder 3">
            <a:extLst>
              <a:ext uri="{FF2B5EF4-FFF2-40B4-BE49-F238E27FC236}">
                <a16:creationId xmlns:a16="http://schemas.microsoft.com/office/drawing/2014/main" id="{B8CCB90E-4FB5-5F57-461D-D51E417D7366}"/>
              </a:ext>
            </a:extLst>
          </p:cNvPr>
          <p:cNvSpPr>
            <a:spLocks noGrp="1"/>
          </p:cNvSpPr>
          <p:nvPr>
            <p:ph type="sldNum" sz="quarter" idx="12"/>
          </p:nvPr>
        </p:nvSpPr>
        <p:spPr>
          <a:xfrm>
            <a:off x="8610600" y="6356350"/>
            <a:ext cx="2743200" cy="365125"/>
          </a:xfrm>
        </p:spPr>
        <p:txBody>
          <a:bodyPr>
            <a:normAutofit/>
          </a:bodyPr>
          <a:lstStyle/>
          <a:p>
            <a:pPr>
              <a:spcAft>
                <a:spcPts val="600"/>
              </a:spcAft>
            </a:pPr>
            <a:fld id="{463C19E6-5561-B345-AF40-20F602F94E2C}" type="slidenum">
              <a:rPr lang="en-US" smtClean="0"/>
              <a:pPr>
                <a:spcAft>
                  <a:spcPts val="600"/>
                </a:spcAft>
              </a:pPr>
              <a:t>19</a:t>
            </a:fld>
            <a:endParaRPr lang="en-US" dirty="0"/>
          </a:p>
        </p:txBody>
      </p:sp>
    </p:spTree>
    <p:extLst>
      <p:ext uri="{BB962C8B-B14F-4D97-AF65-F5344CB8AC3E}">
        <p14:creationId xmlns:p14="http://schemas.microsoft.com/office/powerpoint/2010/main" val="411874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52317-9921-F6C5-F1AD-57F4145CDDDF}"/>
              </a:ext>
            </a:extLst>
          </p:cNvPr>
          <p:cNvSpPr>
            <a:spLocks noGrp="1"/>
          </p:cNvSpPr>
          <p:nvPr>
            <p:ph type="title"/>
          </p:nvPr>
        </p:nvSpPr>
        <p:spPr>
          <a:xfrm>
            <a:off x="6513788" y="365125"/>
            <a:ext cx="4840010" cy="1807305"/>
          </a:xfrm>
        </p:spPr>
        <p:txBody>
          <a:bodyPr>
            <a:normAutofit/>
          </a:bodyPr>
          <a:lstStyle/>
          <a:p>
            <a:r>
              <a:rPr lang="en-US" dirty="0">
                <a:solidFill>
                  <a:schemeClr val="accent1">
                    <a:lumMod val="75000"/>
                  </a:schemeClr>
                </a:solidFill>
              </a:rPr>
              <a:t>LAND ACKNOWLEDGEMENT </a:t>
            </a:r>
          </a:p>
        </p:txBody>
      </p:sp>
      <p:pic>
        <p:nvPicPr>
          <p:cNvPr id="6" name="Picture 5" descr="A stone footpath on the grassy field against the sky">
            <a:extLst>
              <a:ext uri="{FF2B5EF4-FFF2-40B4-BE49-F238E27FC236}">
                <a16:creationId xmlns:a16="http://schemas.microsoft.com/office/drawing/2014/main" id="{0BCDF066-8581-1C74-D6BF-04506D9D8446}"/>
              </a:ext>
            </a:extLst>
          </p:cNvPr>
          <p:cNvPicPr>
            <a:picLocks noChangeAspect="1"/>
          </p:cNvPicPr>
          <p:nvPr/>
        </p:nvPicPr>
        <p:blipFill rotWithShape="1">
          <a:blip r:embed="rId2"/>
          <a:srcRect l="16071" r="1703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B065225A-9909-2C8D-CF45-B2D7FD8BC0D4}"/>
              </a:ext>
            </a:extLst>
          </p:cNvPr>
          <p:cNvSpPr>
            <a:spLocks noGrp="1"/>
          </p:cNvSpPr>
          <p:nvPr>
            <p:ph idx="1"/>
          </p:nvPr>
        </p:nvSpPr>
        <p:spPr>
          <a:xfrm>
            <a:off x="6513788" y="1847654"/>
            <a:ext cx="4840010" cy="4645221"/>
          </a:xfrm>
        </p:spPr>
        <p:txBody>
          <a:bodyPr>
            <a:normAutofit fontScale="92500" lnSpcReduction="10000"/>
          </a:bodyPr>
          <a:lstStyle/>
          <a:p>
            <a:pPr marL="0" marR="0" indent="0">
              <a:spcBef>
                <a:spcPts val="0"/>
              </a:spcBef>
              <a:spcAft>
                <a:spcPts val="0"/>
              </a:spcAft>
              <a:buNone/>
            </a:pPr>
            <a:r>
              <a:rPr lang="en-US" sz="17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We gather today on the ancestral lands of indigenous peoples who have stewarded this place for centuries. We extend our deepest respect and acknowledge our profound obligation to these original caretakers and to their descendants</a:t>
            </a:r>
          </a:p>
          <a:p>
            <a:pPr marL="0" marR="0" indent="0">
              <a:spcBef>
                <a:spcPts val="0"/>
              </a:spcBef>
              <a:spcAft>
                <a:spcPts val="0"/>
              </a:spcAft>
              <a:buNone/>
            </a:pPr>
            <a:endParaRPr lang="en-US" sz="17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7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We recognize this acknowledgment is merely a step in our journey to understand our place within a history marked by dispossession and marginalization. </a:t>
            </a:r>
          </a:p>
          <a:p>
            <a:pPr marL="0" marR="0" indent="0">
              <a:spcBef>
                <a:spcPts val="0"/>
              </a:spcBef>
              <a:spcAft>
                <a:spcPts val="0"/>
              </a:spcAft>
              <a:buNone/>
            </a:pPr>
            <a:r>
              <a:rPr lang="en-US" sz="17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7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We are committed to grappling with the enduring legacy of colonialism, an ongoing process that not only reshapes lands but also structures of power and governance. </a:t>
            </a:r>
          </a:p>
          <a:p>
            <a:pPr marL="0" marR="0" indent="0">
              <a:spcBef>
                <a:spcPts val="0"/>
              </a:spcBef>
              <a:spcAft>
                <a:spcPts val="0"/>
              </a:spcAft>
              <a:buNone/>
            </a:pPr>
            <a:r>
              <a:rPr lang="en-US" sz="17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7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This acknowledgment is not an endpoint, but rather a commitment to integrate a deeper understanding of the ongoing impacts of colonialism into our work. In doing so, we aim to be more thoughtful and engaged in our work to advance inclusive democracies.</a:t>
            </a:r>
          </a:p>
          <a:p>
            <a:pPr marL="0" marR="0" indent="0">
              <a:spcBef>
                <a:spcPts val="0"/>
              </a:spcBef>
              <a:spcAft>
                <a:spcPts val="0"/>
              </a:spcAft>
              <a:buNone/>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300" dirty="0"/>
          </a:p>
        </p:txBody>
      </p:sp>
      <p:sp>
        <p:nvSpPr>
          <p:cNvPr id="4" name="Slide Number Placeholder 3">
            <a:extLst>
              <a:ext uri="{FF2B5EF4-FFF2-40B4-BE49-F238E27FC236}">
                <a16:creationId xmlns:a16="http://schemas.microsoft.com/office/drawing/2014/main" id="{BDADBE28-0D31-168B-D1C1-609FC8B61070}"/>
              </a:ext>
            </a:extLst>
          </p:cNvPr>
          <p:cNvSpPr>
            <a:spLocks noGrp="1"/>
          </p:cNvSpPr>
          <p:nvPr>
            <p:ph type="sldNum" sz="quarter" idx="12"/>
          </p:nvPr>
        </p:nvSpPr>
        <p:spPr>
          <a:xfrm>
            <a:off x="8610600" y="6356350"/>
            <a:ext cx="2743200" cy="365125"/>
          </a:xfrm>
        </p:spPr>
        <p:txBody>
          <a:bodyPr>
            <a:normAutofit/>
          </a:bodyPr>
          <a:lstStyle/>
          <a:p>
            <a:pPr>
              <a:spcAft>
                <a:spcPts val="600"/>
              </a:spcAft>
            </a:pPr>
            <a:fld id="{463C19E6-5561-B345-AF40-20F602F94E2C}" type="slidenum">
              <a:rPr lang="en-US" smtClean="0"/>
              <a:pPr>
                <a:spcAft>
                  <a:spcPts val="600"/>
                </a:spcAft>
              </a:pPr>
              <a:t>2</a:t>
            </a:fld>
            <a:endParaRPr lang="en-US" dirty="0"/>
          </a:p>
        </p:txBody>
      </p:sp>
    </p:spTree>
    <p:extLst>
      <p:ext uri="{BB962C8B-B14F-4D97-AF65-F5344CB8AC3E}">
        <p14:creationId xmlns:p14="http://schemas.microsoft.com/office/powerpoint/2010/main" val="430411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6953D-E599-8AA3-F3F1-B7003E1DD500}"/>
              </a:ext>
            </a:extLst>
          </p:cNvPr>
          <p:cNvSpPr>
            <a:spLocks noGrp="1"/>
          </p:cNvSpPr>
          <p:nvPr>
            <p:ph type="title"/>
          </p:nvPr>
        </p:nvSpPr>
        <p:spPr>
          <a:xfrm>
            <a:off x="1171074" y="1396686"/>
            <a:ext cx="3240506" cy="4064628"/>
          </a:xfrm>
        </p:spPr>
        <p:txBody>
          <a:bodyPr>
            <a:normAutofit/>
          </a:bodyPr>
          <a:lstStyle/>
          <a:p>
            <a:r>
              <a:rPr lang="en-US" sz="2800" dirty="0">
                <a:solidFill>
                  <a:srgbClr val="FFFFFF"/>
                </a:solidFill>
              </a:rPr>
              <a:t>PROMOTE DEMOCRATIC PRACTICES</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781552-37BC-9B6B-3FBC-3B736B3EEBB6}"/>
              </a:ext>
            </a:extLst>
          </p:cNvPr>
          <p:cNvSpPr>
            <a:spLocks noGrp="1"/>
          </p:cNvSpPr>
          <p:nvPr>
            <p:ph idx="1"/>
          </p:nvPr>
        </p:nvSpPr>
        <p:spPr>
          <a:xfrm>
            <a:off x="5370153" y="1526033"/>
            <a:ext cx="5536397" cy="3935281"/>
          </a:xfrm>
        </p:spPr>
        <p:txBody>
          <a:bodyPr>
            <a:normAutofit/>
          </a:bodyPr>
          <a:lstStyle/>
          <a:p>
            <a:pPr marL="0" indent="0">
              <a:buNone/>
            </a:pPr>
            <a:r>
              <a:rPr lang="en-US" b="1" dirty="0">
                <a:solidFill>
                  <a:schemeClr val="accent1">
                    <a:lumMod val="75000"/>
                  </a:schemeClr>
                </a:solidFill>
                <a:latin typeface="Arial" panose="020B0604020202020204" pitchFamily="34" charset="0"/>
                <a:cs typeface="Arial" panose="020B0604020202020204" pitchFamily="34" charset="0"/>
              </a:rPr>
              <a:t>Foster Public Commitment to Democratic Principles, Practices and Values</a:t>
            </a:r>
          </a:p>
          <a:p>
            <a:r>
              <a:rPr lang="en-US" sz="2000" spc="15"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Create Policies that Enhance Civic Health and Civic Muscle</a:t>
            </a:r>
          </a:p>
          <a:p>
            <a:r>
              <a:rPr lang="en-US" sz="2000" spc="15"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Develop Communications Strategy that Incorporate</a:t>
            </a:r>
            <a:r>
              <a:rPr lang="en-US" sz="2000" spc="15"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s</a:t>
            </a:r>
            <a:r>
              <a:rPr lang="en-US" sz="2000" spc="15"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Opportunities for Community Collaboration, Shared Problem-Solving and Stories about the Work </a:t>
            </a:r>
          </a:p>
          <a:p>
            <a:r>
              <a:rPr lang="en-US" sz="2000" spc="15"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Provide Accurate Information on Key Public Issues</a:t>
            </a:r>
          </a:p>
          <a:p>
            <a:pPr marL="0" indent="0">
              <a:buNone/>
            </a:pPr>
            <a:endParaRPr lang="en-US" dirty="0"/>
          </a:p>
        </p:txBody>
      </p:sp>
      <p:sp>
        <p:nvSpPr>
          <p:cNvPr id="4" name="Slide Number Placeholder 3">
            <a:extLst>
              <a:ext uri="{FF2B5EF4-FFF2-40B4-BE49-F238E27FC236}">
                <a16:creationId xmlns:a16="http://schemas.microsoft.com/office/drawing/2014/main" id="{B8CCB90E-4FB5-5F57-461D-D51E417D7366}"/>
              </a:ext>
            </a:extLst>
          </p:cNvPr>
          <p:cNvSpPr>
            <a:spLocks noGrp="1"/>
          </p:cNvSpPr>
          <p:nvPr>
            <p:ph type="sldNum" sz="quarter" idx="12"/>
          </p:nvPr>
        </p:nvSpPr>
        <p:spPr>
          <a:xfrm>
            <a:off x="8610600" y="6356350"/>
            <a:ext cx="2743200" cy="365125"/>
          </a:xfrm>
        </p:spPr>
        <p:txBody>
          <a:bodyPr>
            <a:normAutofit/>
          </a:bodyPr>
          <a:lstStyle/>
          <a:p>
            <a:pPr>
              <a:spcAft>
                <a:spcPts val="600"/>
              </a:spcAft>
            </a:pPr>
            <a:fld id="{463C19E6-5561-B345-AF40-20F602F94E2C}" type="slidenum">
              <a:rPr lang="en-US" smtClean="0"/>
              <a:pPr>
                <a:spcAft>
                  <a:spcPts val="600"/>
                </a:spcAft>
              </a:pPr>
              <a:t>20</a:t>
            </a:fld>
            <a:endParaRPr lang="en-US" dirty="0"/>
          </a:p>
        </p:txBody>
      </p:sp>
    </p:spTree>
    <p:extLst>
      <p:ext uri="{BB962C8B-B14F-4D97-AF65-F5344CB8AC3E}">
        <p14:creationId xmlns:p14="http://schemas.microsoft.com/office/powerpoint/2010/main" val="2263166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6953D-E599-8AA3-F3F1-B7003E1DD500}"/>
              </a:ext>
            </a:extLst>
          </p:cNvPr>
          <p:cNvSpPr>
            <a:spLocks noGrp="1"/>
          </p:cNvSpPr>
          <p:nvPr>
            <p:ph type="title"/>
          </p:nvPr>
        </p:nvSpPr>
        <p:spPr>
          <a:xfrm>
            <a:off x="1171074" y="1396686"/>
            <a:ext cx="3240506" cy="4064628"/>
          </a:xfrm>
        </p:spPr>
        <p:txBody>
          <a:bodyPr>
            <a:normAutofit/>
          </a:bodyPr>
          <a:lstStyle/>
          <a:p>
            <a:r>
              <a:rPr lang="en-US" sz="2000" dirty="0">
                <a:solidFill>
                  <a:srgbClr val="FFFFFF"/>
                </a:solidFill>
              </a:rPr>
              <a:t>BROKER INTERGOVERNMENTAL RELATIONSHIPS </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8CCB90E-4FB5-5F57-461D-D51E417D7366}"/>
              </a:ext>
            </a:extLst>
          </p:cNvPr>
          <p:cNvSpPr>
            <a:spLocks noGrp="1"/>
          </p:cNvSpPr>
          <p:nvPr>
            <p:ph type="sldNum" sz="quarter" idx="12"/>
          </p:nvPr>
        </p:nvSpPr>
        <p:spPr>
          <a:xfrm>
            <a:off x="8610600" y="6356350"/>
            <a:ext cx="2743200" cy="365125"/>
          </a:xfrm>
        </p:spPr>
        <p:txBody>
          <a:bodyPr>
            <a:normAutofit/>
          </a:bodyPr>
          <a:lstStyle/>
          <a:p>
            <a:pPr>
              <a:spcAft>
                <a:spcPts val="600"/>
              </a:spcAft>
            </a:pPr>
            <a:fld id="{463C19E6-5561-B345-AF40-20F602F94E2C}" type="slidenum">
              <a:rPr lang="en-US" smtClean="0"/>
              <a:pPr>
                <a:spcAft>
                  <a:spcPts val="600"/>
                </a:spcAft>
              </a:pPr>
              <a:t>21</a:t>
            </a:fld>
            <a:endParaRPr lang="en-US" dirty="0"/>
          </a:p>
        </p:txBody>
      </p:sp>
      <p:sp>
        <p:nvSpPr>
          <p:cNvPr id="6" name="Content Placeholder 5">
            <a:extLst>
              <a:ext uri="{FF2B5EF4-FFF2-40B4-BE49-F238E27FC236}">
                <a16:creationId xmlns:a16="http://schemas.microsoft.com/office/drawing/2014/main" id="{5D28D6CE-F730-D129-098C-6DDA1A560CA4}"/>
              </a:ext>
            </a:extLst>
          </p:cNvPr>
          <p:cNvSpPr>
            <a:spLocks noGrp="1"/>
          </p:cNvSpPr>
          <p:nvPr>
            <p:ph idx="1"/>
          </p:nvPr>
        </p:nvSpPr>
        <p:spPr>
          <a:xfrm>
            <a:off x="6134383" y="501611"/>
            <a:ext cx="4270927" cy="4913771"/>
          </a:xfrm>
        </p:spPr>
        <p:txBody>
          <a:bodyPr>
            <a:normAutofit fontScale="25000" lnSpcReduction="20000"/>
          </a:bodyPr>
          <a:lstStyle/>
          <a:p>
            <a:pPr marL="0" indent="0">
              <a:buNone/>
            </a:pPr>
            <a:r>
              <a:rPr lang="en-US" sz="8000" b="1" dirty="0">
                <a:solidFill>
                  <a:schemeClr val="accent1">
                    <a:lumMod val="75000"/>
                  </a:schemeClr>
                </a:solidFill>
                <a:latin typeface="Arial" panose="020B0604020202020204" pitchFamily="34" charset="0"/>
                <a:cs typeface="Arial" panose="020B0604020202020204" pitchFamily="34" charset="0"/>
              </a:rPr>
              <a:t>Informed on Issues in Your Region</a:t>
            </a:r>
          </a:p>
          <a:p>
            <a:pPr marL="0" indent="0">
              <a:buNone/>
            </a:pPr>
            <a:endParaRPr lang="en-US" sz="8000" b="1"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8000" b="1" dirty="0">
                <a:solidFill>
                  <a:schemeClr val="accent1">
                    <a:lumMod val="75000"/>
                  </a:schemeClr>
                </a:solidFill>
                <a:latin typeface="Arial" panose="020B0604020202020204" pitchFamily="34" charset="0"/>
                <a:cs typeface="Arial" panose="020B0604020202020204" pitchFamily="34" charset="0"/>
              </a:rPr>
              <a:t>Collaborate with Aligned Interests </a:t>
            </a:r>
          </a:p>
          <a:p>
            <a:pPr lvl="1"/>
            <a:r>
              <a:rPr lang="en-US" sz="7600" dirty="0">
                <a:solidFill>
                  <a:schemeClr val="accent1">
                    <a:lumMod val="75000"/>
                  </a:schemeClr>
                </a:solidFill>
                <a:latin typeface="Arial" panose="020B0604020202020204" pitchFamily="34" charset="0"/>
                <a:cs typeface="Arial" panose="020B0604020202020204" pitchFamily="34" charset="0"/>
              </a:rPr>
              <a:t>Professional Organizations</a:t>
            </a:r>
          </a:p>
          <a:p>
            <a:pPr lvl="1"/>
            <a:r>
              <a:rPr lang="en-US" sz="7600" dirty="0">
                <a:solidFill>
                  <a:schemeClr val="accent1">
                    <a:lumMod val="75000"/>
                  </a:schemeClr>
                </a:solidFill>
                <a:latin typeface="Arial" panose="020B0604020202020204" pitchFamily="34" charset="0"/>
                <a:cs typeface="Arial" panose="020B0604020202020204" pitchFamily="34" charset="0"/>
              </a:rPr>
              <a:t>Academic Institutions</a:t>
            </a:r>
          </a:p>
          <a:p>
            <a:pPr lvl="1"/>
            <a:r>
              <a:rPr lang="en-US" sz="7600" dirty="0">
                <a:solidFill>
                  <a:schemeClr val="accent1">
                    <a:lumMod val="75000"/>
                  </a:schemeClr>
                </a:solidFill>
                <a:latin typeface="Arial" panose="020B0604020202020204" pitchFamily="34" charset="0"/>
                <a:cs typeface="Arial" panose="020B0604020202020204" pitchFamily="34" charset="0"/>
              </a:rPr>
              <a:t>Philanthropy/Business </a:t>
            </a:r>
          </a:p>
          <a:p>
            <a:pPr marL="0" indent="0">
              <a:buNone/>
            </a:pPr>
            <a:endParaRPr lang="en-US" sz="8000" b="1"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8000" b="1" dirty="0">
                <a:solidFill>
                  <a:schemeClr val="accent1">
                    <a:lumMod val="75000"/>
                  </a:schemeClr>
                </a:solidFill>
                <a:latin typeface="Arial" panose="020B0604020202020204" pitchFamily="34" charset="0"/>
                <a:cs typeface="Arial" panose="020B0604020202020204" pitchFamily="34" charset="0"/>
              </a:rPr>
              <a:t>Take Positions on Non-Partisan Issues that Promote Good Government</a:t>
            </a:r>
          </a:p>
          <a:p>
            <a:pPr lvl="1"/>
            <a:r>
              <a:rPr lang="en-US" sz="7600" dirty="0">
                <a:solidFill>
                  <a:schemeClr val="accent1">
                    <a:lumMod val="75000"/>
                  </a:schemeClr>
                </a:solidFill>
                <a:latin typeface="Arial" panose="020B0604020202020204" pitchFamily="34" charset="0"/>
                <a:cs typeface="Arial" panose="020B0604020202020204" pitchFamily="34" charset="0"/>
              </a:rPr>
              <a:t>Pre-Emption</a:t>
            </a:r>
          </a:p>
          <a:p>
            <a:pPr lvl="1"/>
            <a:r>
              <a:rPr lang="en-US" sz="7600" dirty="0">
                <a:solidFill>
                  <a:schemeClr val="accent1">
                    <a:lumMod val="75000"/>
                  </a:schemeClr>
                </a:solidFill>
                <a:latin typeface="Arial" panose="020B0604020202020204" pitchFamily="34" charset="0"/>
                <a:cs typeface="Arial" panose="020B0604020202020204" pitchFamily="34" charset="0"/>
              </a:rPr>
              <a:t>Citizenship Rights</a:t>
            </a:r>
          </a:p>
          <a:p>
            <a:pPr marL="0" indent="0">
              <a:buNone/>
            </a:pPr>
            <a:endParaRPr lang="en-US" sz="8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8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Lobby for Community Initiatives and Local Government Needs</a:t>
            </a:r>
          </a:p>
          <a:p>
            <a:pPr marL="0" indent="0">
              <a:buNone/>
            </a:pPr>
            <a:endParaRPr lang="en-US" sz="8000"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8000" b="1" dirty="0">
                <a:solidFill>
                  <a:schemeClr val="accent1">
                    <a:lumMod val="75000"/>
                  </a:schemeClr>
                </a:solidFill>
                <a:latin typeface="Arial" panose="020B0604020202020204" pitchFamily="34" charset="0"/>
                <a:cs typeface="Arial" panose="020B0604020202020204" pitchFamily="34" charset="0"/>
              </a:rPr>
              <a:t>Regional Fed/State Delegation Visits (PEDAC) </a:t>
            </a:r>
          </a:p>
          <a:p>
            <a:pPr marL="0" indent="0">
              <a:buNone/>
            </a:pPr>
            <a:endParaRPr lang="en-US" dirty="0"/>
          </a:p>
        </p:txBody>
      </p:sp>
      <p:sp>
        <p:nvSpPr>
          <p:cNvPr id="8" name="TextBox 7">
            <a:extLst>
              <a:ext uri="{FF2B5EF4-FFF2-40B4-BE49-F238E27FC236}">
                <a16:creationId xmlns:a16="http://schemas.microsoft.com/office/drawing/2014/main" id="{FCFFEF9A-458F-9CB0-0D11-46C6446A9886}"/>
              </a:ext>
            </a:extLst>
          </p:cNvPr>
          <p:cNvSpPr txBox="1"/>
          <p:nvPr/>
        </p:nvSpPr>
        <p:spPr>
          <a:xfrm>
            <a:off x="3047215" y="-22775818"/>
            <a:ext cx="6094428" cy="19697700"/>
          </a:xfrm>
          <a:prstGeom prst="rect">
            <a:avLst/>
          </a:prstGeom>
          <a:noFill/>
        </p:spPr>
        <p:txBody>
          <a:bodyPr wrap="square">
            <a:spAutoFit/>
          </a:bodyPr>
          <a:lstStyle/>
          <a:p>
            <a:pPr marL="0" indent="0">
              <a:buNone/>
            </a:pPr>
            <a:r>
              <a:rPr lang="en-US" sz="1400" b="1" dirty="0">
                <a:solidFill>
                  <a:schemeClr val="accent1">
                    <a:lumMod val="75000"/>
                  </a:schemeClr>
                </a:solidFill>
                <a:latin typeface="Arial" panose="020B0604020202020204" pitchFamily="34" charset="0"/>
                <a:cs typeface="Arial" panose="020B0604020202020204" pitchFamily="34" charset="0"/>
              </a:rPr>
              <a:t>Informed on Issues in Your Region</a:t>
            </a:r>
          </a:p>
          <a:p>
            <a:pPr marL="0" indent="0">
              <a:buNone/>
            </a:pPr>
            <a:endParaRPr lang="en-US" sz="1400" b="1"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1400" b="1" dirty="0">
                <a:solidFill>
                  <a:schemeClr val="accent1">
                    <a:lumMod val="75000"/>
                  </a:schemeClr>
                </a:solidFill>
                <a:latin typeface="Arial" panose="020B0604020202020204" pitchFamily="34" charset="0"/>
                <a:cs typeface="Arial" panose="020B0604020202020204" pitchFamily="34" charset="0"/>
              </a:rPr>
              <a:t>Collaborate with Aligned Interests </a:t>
            </a:r>
          </a:p>
          <a:p>
            <a:pPr lvl="1"/>
            <a:r>
              <a:rPr lang="en-US" sz="1400" dirty="0">
                <a:solidFill>
                  <a:schemeClr val="accent1">
                    <a:lumMod val="75000"/>
                  </a:schemeClr>
                </a:solidFill>
                <a:latin typeface="Arial" panose="020B0604020202020204" pitchFamily="34" charset="0"/>
                <a:cs typeface="Arial" panose="020B0604020202020204" pitchFamily="34" charset="0"/>
              </a:rPr>
              <a:t>Professional organizations</a:t>
            </a:r>
          </a:p>
          <a:p>
            <a:pPr lvl="1"/>
            <a:r>
              <a:rPr lang="en-US" sz="1400" dirty="0">
                <a:solidFill>
                  <a:schemeClr val="accent1">
                    <a:lumMod val="75000"/>
                  </a:schemeClr>
                </a:solidFill>
                <a:latin typeface="Arial" panose="020B0604020202020204" pitchFamily="34" charset="0"/>
                <a:cs typeface="Arial" panose="020B0604020202020204" pitchFamily="34" charset="0"/>
              </a:rPr>
              <a:t>Academic institutions</a:t>
            </a:r>
          </a:p>
          <a:p>
            <a:pPr lvl="1"/>
            <a:r>
              <a:rPr lang="en-US" sz="1400" dirty="0">
                <a:solidFill>
                  <a:schemeClr val="accent1">
                    <a:lumMod val="75000"/>
                  </a:schemeClr>
                </a:solidFill>
                <a:latin typeface="Arial" panose="020B0604020202020204" pitchFamily="34" charset="0"/>
                <a:cs typeface="Arial" panose="020B0604020202020204" pitchFamily="34" charset="0"/>
              </a:rPr>
              <a:t>Philanthropy/business </a:t>
            </a:r>
          </a:p>
          <a:p>
            <a:pPr marL="0" indent="0">
              <a:buNone/>
            </a:pPr>
            <a:endParaRPr lang="en-US" sz="1400" b="1"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1400" b="1" dirty="0">
                <a:solidFill>
                  <a:schemeClr val="accent1">
                    <a:lumMod val="75000"/>
                  </a:schemeClr>
                </a:solidFill>
                <a:latin typeface="Arial" panose="020B0604020202020204" pitchFamily="34" charset="0"/>
                <a:cs typeface="Arial" panose="020B0604020202020204" pitchFamily="34" charset="0"/>
              </a:rPr>
              <a:t>Take Positions on Non-Partisan Issues that Promote Good Government</a:t>
            </a:r>
          </a:p>
          <a:p>
            <a:pPr lvl="1"/>
            <a:r>
              <a:rPr lang="en-US" sz="1400" dirty="0">
                <a:solidFill>
                  <a:schemeClr val="accent1">
                    <a:lumMod val="75000"/>
                  </a:schemeClr>
                </a:solidFill>
                <a:latin typeface="Arial" panose="020B0604020202020204" pitchFamily="34" charset="0"/>
                <a:cs typeface="Arial" panose="020B0604020202020204" pitchFamily="34" charset="0"/>
              </a:rPr>
              <a:t>Pre-emption</a:t>
            </a:r>
          </a:p>
          <a:p>
            <a:pPr lvl="1"/>
            <a:r>
              <a:rPr lang="en-US" sz="1400" dirty="0">
                <a:solidFill>
                  <a:schemeClr val="accent1">
                    <a:lumMod val="75000"/>
                  </a:schemeClr>
                </a:solidFill>
                <a:latin typeface="Arial" panose="020B0604020202020204" pitchFamily="34" charset="0"/>
                <a:cs typeface="Arial" panose="020B0604020202020204" pitchFamily="34" charset="0"/>
              </a:rPr>
              <a:t>Citizenship rights</a:t>
            </a:r>
          </a:p>
          <a:p>
            <a:pPr marL="0" indent="0">
              <a:buNone/>
            </a:pPr>
            <a:endParaRPr lang="en-US" sz="8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8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Lobby for community initiatives not just local government needs</a:t>
            </a:r>
          </a:p>
          <a:p>
            <a:pPr marL="0" indent="0">
              <a:buNone/>
            </a:pPr>
            <a:endParaRPr lang="en-US" sz="8000"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8000" b="1" dirty="0">
                <a:solidFill>
                  <a:schemeClr val="accent1">
                    <a:lumMod val="75000"/>
                  </a:schemeClr>
                </a:solidFill>
                <a:latin typeface="Arial" panose="020B0604020202020204" pitchFamily="34" charset="0"/>
                <a:cs typeface="Arial" panose="020B0604020202020204" pitchFamily="34" charset="0"/>
              </a:rPr>
              <a:t>Regional Fed/State Delegation Visits (PEDAC) </a:t>
            </a:r>
          </a:p>
        </p:txBody>
      </p:sp>
    </p:spTree>
    <p:extLst>
      <p:ext uri="{BB962C8B-B14F-4D97-AF65-F5344CB8AC3E}">
        <p14:creationId xmlns:p14="http://schemas.microsoft.com/office/powerpoint/2010/main" val="1710225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6953D-E599-8AA3-F3F1-B7003E1DD500}"/>
              </a:ext>
            </a:extLst>
          </p:cNvPr>
          <p:cNvSpPr>
            <a:spLocks noGrp="1"/>
          </p:cNvSpPr>
          <p:nvPr>
            <p:ph type="title"/>
          </p:nvPr>
        </p:nvSpPr>
        <p:spPr>
          <a:xfrm>
            <a:off x="1171074" y="1396686"/>
            <a:ext cx="3240506" cy="4064628"/>
          </a:xfrm>
        </p:spPr>
        <p:txBody>
          <a:bodyPr>
            <a:normAutofit/>
          </a:bodyPr>
          <a:lstStyle/>
          <a:p>
            <a:r>
              <a:rPr lang="en-US" sz="2800" dirty="0">
                <a:solidFill>
                  <a:srgbClr val="FFFFFF"/>
                </a:solidFill>
              </a:rPr>
              <a:t>SAFETY AS COMMUNITY RESPONSIBILITY </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781552-37BC-9B6B-3FBC-3B736B3EEBB6}"/>
              </a:ext>
            </a:extLst>
          </p:cNvPr>
          <p:cNvSpPr>
            <a:spLocks noGrp="1"/>
          </p:cNvSpPr>
          <p:nvPr>
            <p:ph idx="1"/>
          </p:nvPr>
        </p:nvSpPr>
        <p:spPr>
          <a:xfrm>
            <a:off x="5484529" y="717639"/>
            <a:ext cx="5536397" cy="5174114"/>
          </a:xfrm>
        </p:spPr>
        <p:txBody>
          <a:bodyPr>
            <a:normAutofit/>
          </a:bodyPr>
          <a:lstStyle/>
          <a:p>
            <a:pPr marL="0" indent="0">
              <a:buNone/>
            </a:pPr>
            <a:r>
              <a:rPr lang="en-US" sz="2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Citizenship Responsibility, Not Just Police   </a:t>
            </a:r>
          </a:p>
          <a:p>
            <a:pPr marL="0" indent="0">
              <a:buNone/>
            </a:pPr>
            <a:r>
              <a:rPr lang="en-US" sz="20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Align Work of Citizens and Police with Focus on  Benefits of Coproduction  </a:t>
            </a:r>
          </a:p>
          <a:p>
            <a:pPr lvl="1"/>
            <a:r>
              <a:rPr lang="en-US"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Foster police-community partnerships that build relationships, enhance empathy, and humanize interactions</a:t>
            </a:r>
          </a:p>
          <a:p>
            <a:pPr lvl="1"/>
            <a:r>
              <a:rPr lang="en-US"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Foster constructive, candid, and trustworthy communications </a:t>
            </a:r>
          </a:p>
          <a:p>
            <a:pPr marL="0" indent="0">
              <a:buNone/>
            </a:pPr>
            <a:r>
              <a:rPr lang="en-US" sz="2000" b="1" dirty="0">
                <a:solidFill>
                  <a:schemeClr val="accent1">
                    <a:lumMod val="75000"/>
                  </a:schemeClr>
                </a:solidFill>
                <a:latin typeface="Arial" panose="020B0604020202020204" pitchFamily="34" charset="0"/>
                <a:cs typeface="Arial" panose="020B0604020202020204" pitchFamily="34" charset="0"/>
              </a:rPr>
              <a:t>Coordinate Public Safety and Public Health Responses </a:t>
            </a:r>
            <a:endParaRPr lang="en-US" sz="2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Public Trust/Conferred Legitimacy Pillars of 21</a:t>
            </a:r>
            <a:r>
              <a:rPr lang="en-US" sz="2000" b="1" baseline="300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st</a:t>
            </a:r>
            <a:r>
              <a:rPr lang="en-US" sz="2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Century Policing*</a:t>
            </a:r>
            <a:endParaRPr lang="en-US" sz="2000" b="1"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b="1" dirty="0">
                <a:solidFill>
                  <a:schemeClr val="accent1">
                    <a:lumMod val="75000"/>
                  </a:schemeClr>
                </a:solidFill>
                <a:latin typeface="Arial" panose="020B0604020202020204" pitchFamily="34" charset="0"/>
                <a:cs typeface="Arial" panose="020B0604020202020204" pitchFamily="34" charset="0"/>
              </a:rPr>
              <a:t>-------------</a:t>
            </a:r>
          </a:p>
          <a:p>
            <a:pPr marL="0" indent="0">
              <a:buNone/>
            </a:pPr>
            <a:r>
              <a:rPr lang="en-US" b="1" dirty="0">
                <a:solidFill>
                  <a:schemeClr val="accent1">
                    <a:lumMod val="75000"/>
                  </a:schemeClr>
                </a:solidFill>
                <a:latin typeface="Arial" panose="020B0604020202020204" pitchFamily="34" charset="0"/>
                <a:cs typeface="Arial" panose="020B0604020202020204" pitchFamily="34" charset="0"/>
              </a:rPr>
              <a:t>*</a:t>
            </a:r>
            <a:r>
              <a:rPr lang="en-US" sz="1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President’s Task Force on 21st Century Policing. </a:t>
            </a:r>
            <a:r>
              <a:rPr lang="en-US" sz="1800" i="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Final Report</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8CCB90E-4FB5-5F57-461D-D51E417D7366}"/>
              </a:ext>
            </a:extLst>
          </p:cNvPr>
          <p:cNvSpPr>
            <a:spLocks noGrp="1"/>
          </p:cNvSpPr>
          <p:nvPr>
            <p:ph type="sldNum" sz="quarter" idx="12"/>
          </p:nvPr>
        </p:nvSpPr>
        <p:spPr>
          <a:xfrm>
            <a:off x="8610600" y="6356350"/>
            <a:ext cx="2743200" cy="365125"/>
          </a:xfrm>
        </p:spPr>
        <p:txBody>
          <a:bodyPr>
            <a:normAutofit/>
          </a:bodyPr>
          <a:lstStyle/>
          <a:p>
            <a:pPr>
              <a:spcAft>
                <a:spcPts val="600"/>
              </a:spcAft>
            </a:pPr>
            <a:fld id="{463C19E6-5561-B345-AF40-20F602F94E2C}" type="slidenum">
              <a:rPr lang="en-US" smtClean="0"/>
              <a:pPr>
                <a:spcAft>
                  <a:spcPts val="600"/>
                </a:spcAft>
              </a:pPr>
              <a:t>22</a:t>
            </a:fld>
            <a:endParaRPr lang="en-US" dirty="0"/>
          </a:p>
        </p:txBody>
      </p:sp>
    </p:spTree>
    <p:extLst>
      <p:ext uri="{BB962C8B-B14F-4D97-AF65-F5344CB8AC3E}">
        <p14:creationId xmlns:p14="http://schemas.microsoft.com/office/powerpoint/2010/main" val="3817580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DC6C36-1D83-7A4E-5DDD-956FBBDF5584}"/>
              </a:ext>
            </a:extLst>
          </p:cNvPr>
          <p:cNvSpPr/>
          <p:nvPr/>
        </p:nvSpPr>
        <p:spPr>
          <a:xfrm>
            <a:off x="0" y="0"/>
            <a:ext cx="12192000" cy="6858000"/>
          </a:xfrm>
          <a:prstGeom prst="rect">
            <a:avLst/>
          </a:prstGeom>
          <a:solidFill>
            <a:srgbClr val="293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4A0D7FC-AF9E-3537-AFA5-90203B765328}"/>
              </a:ext>
            </a:extLst>
          </p:cNvPr>
          <p:cNvSpPr txBox="1">
            <a:spLocks/>
          </p:cNvSpPr>
          <p:nvPr/>
        </p:nvSpPr>
        <p:spPr>
          <a:xfrm>
            <a:off x="587507" y="2017427"/>
            <a:ext cx="5936584" cy="2513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pPr>
            <a:r>
              <a:rPr lang="en-US" sz="5000" b="1" dirty="0">
                <a:solidFill>
                  <a:schemeClr val="bg1"/>
                </a:solidFill>
                <a:latin typeface="News Gothic MT" panose="020B0503020103020203" pitchFamily="34" charset="0"/>
                <a:cs typeface="Archivo Narrow SemiBold" pitchFamily="2" charset="77"/>
              </a:rPr>
              <a:t>BUILDING RESILIENT COMMUNITIES</a:t>
            </a:r>
          </a:p>
        </p:txBody>
      </p:sp>
      <p:pic>
        <p:nvPicPr>
          <p:cNvPr id="5" name="Graphic 4">
            <a:extLst>
              <a:ext uri="{FF2B5EF4-FFF2-40B4-BE49-F238E27FC236}">
                <a16:creationId xmlns:a16="http://schemas.microsoft.com/office/drawing/2014/main" id="{549D8750-12F2-388F-9122-C14D173B5B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1496" y="0"/>
            <a:ext cx="4440504" cy="6858000"/>
          </a:xfrm>
          <a:prstGeom prst="rect">
            <a:avLst/>
          </a:prstGeom>
        </p:spPr>
      </p:pic>
    </p:spTree>
    <p:extLst>
      <p:ext uri="{BB962C8B-B14F-4D97-AF65-F5344CB8AC3E}">
        <p14:creationId xmlns:p14="http://schemas.microsoft.com/office/powerpoint/2010/main" val="924091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A3C-0E9F-8997-71F1-84EFF10561CE}"/>
              </a:ext>
            </a:extLst>
          </p:cNvPr>
          <p:cNvSpPr>
            <a:spLocks noGrp="1"/>
          </p:cNvSpPr>
          <p:nvPr>
            <p:ph type="ctrTitle"/>
          </p:nvPr>
        </p:nvSpPr>
        <p:spPr>
          <a:xfrm>
            <a:off x="763572" y="923827"/>
            <a:ext cx="7955366" cy="4675695"/>
          </a:xfrm>
        </p:spPr>
        <p:txBody>
          <a:bodyPr>
            <a:noAutofit/>
          </a:bodyPr>
          <a:lstStyle/>
          <a:p>
            <a:pPr marL="0" marR="0">
              <a:spcBef>
                <a:spcPts val="0"/>
              </a:spcBef>
              <a:spcAft>
                <a:spcPts val="0"/>
              </a:spcAft>
            </a:pPr>
            <a:r>
              <a:rPr lang="en-US" sz="40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"When I dare to be powerful, to use my strength in the service of my vision, then it becomes less and less important whether I am afraid.“</a:t>
            </a:r>
            <a:br>
              <a:rPr lang="en-US" sz="40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br>
            <a:br>
              <a:rPr lang="en-US" sz="40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US" sz="2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AUDRE LORD</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 </a:t>
            </a:r>
            <a:br>
              <a:rPr lang="en-US" sz="4000" dirty="0">
                <a:effectLst/>
                <a:latin typeface="Arial" panose="020B0604020202020204" pitchFamily="34" charset="0"/>
                <a:ea typeface="Calibri" panose="020F0502020204030204" pitchFamily="34" charset="0"/>
                <a:cs typeface="Arial" panose="020B0604020202020204" pitchFamily="34" charset="0"/>
              </a:rPr>
            </a:br>
            <a:endParaRPr lang="en-US" sz="4000" b="1" dirty="0">
              <a:solidFill>
                <a:srgbClr val="293589"/>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ADA2D77-1AB2-D0A9-8C20-069435B99230}"/>
              </a:ext>
            </a:extLst>
          </p:cNvPr>
          <p:cNvPicPr>
            <a:picLocks noChangeAspect="1"/>
          </p:cNvPicPr>
          <p:nvPr/>
        </p:nvPicPr>
        <p:blipFill>
          <a:blip r:embed="rId2"/>
          <a:stretch>
            <a:fillRect/>
          </a:stretch>
        </p:blipFill>
        <p:spPr>
          <a:xfrm>
            <a:off x="10178142" y="264281"/>
            <a:ext cx="1577315" cy="429619"/>
          </a:xfrm>
          <a:prstGeom prst="rect">
            <a:avLst/>
          </a:prstGeom>
        </p:spPr>
      </p:pic>
      <p:sp>
        <p:nvSpPr>
          <p:cNvPr id="13" name="Freeform 12">
            <a:extLst>
              <a:ext uri="{FF2B5EF4-FFF2-40B4-BE49-F238E27FC236}">
                <a16:creationId xmlns:a16="http://schemas.microsoft.com/office/drawing/2014/main" id="{081E2AC4-CA04-86DA-15DE-621FBF798C81}"/>
              </a:ext>
            </a:extLst>
          </p:cNvPr>
          <p:cNvSpPr/>
          <p:nvPr/>
        </p:nvSpPr>
        <p:spPr>
          <a:xfrm>
            <a:off x="8988337" y="-10726"/>
            <a:ext cx="3199519" cy="1807916"/>
          </a:xfrm>
          <a:custGeom>
            <a:avLst/>
            <a:gdLst>
              <a:gd name="connsiteX0" fmla="*/ 3113411 w 3113410"/>
              <a:gd name="connsiteY0" fmla="*/ 1343531 h 1759259"/>
              <a:gd name="connsiteX1" fmla="*/ 662283 w 3113410"/>
              <a:gd name="connsiteY1" fmla="*/ 31862 h 1759259"/>
              <a:gd name="connsiteX2" fmla="*/ 591730 w 3113410"/>
              <a:gd name="connsiteY2" fmla="*/ 0 h 1759259"/>
              <a:gd name="connsiteX3" fmla="*/ 0 w 3113410"/>
              <a:gd name="connsiteY3" fmla="*/ 0 h 1759259"/>
              <a:gd name="connsiteX4" fmla="*/ 3113411 w 3113410"/>
              <a:gd name="connsiteY4" fmla="*/ 1759259 h 1759259"/>
              <a:gd name="connsiteX5" fmla="*/ 3113411 w 3113410"/>
              <a:gd name="connsiteY5" fmla="*/ 1343531 h 175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3410" h="1759259">
                <a:moveTo>
                  <a:pt x="3113411" y="1343531"/>
                </a:moveTo>
                <a:cubicBezTo>
                  <a:pt x="2398783" y="888354"/>
                  <a:pt x="1568844" y="447591"/>
                  <a:pt x="662283" y="31862"/>
                </a:cubicBezTo>
                <a:cubicBezTo>
                  <a:pt x="638765" y="21242"/>
                  <a:pt x="615248" y="10621"/>
                  <a:pt x="591730" y="0"/>
                </a:cubicBezTo>
                <a:lnTo>
                  <a:pt x="0" y="0"/>
                </a:lnTo>
                <a:cubicBezTo>
                  <a:pt x="958906" y="440004"/>
                  <a:pt x="2140849" y="1050700"/>
                  <a:pt x="3113411" y="1759259"/>
                </a:cubicBezTo>
                <a:lnTo>
                  <a:pt x="3113411" y="1343531"/>
                </a:lnTo>
                <a:close/>
              </a:path>
            </a:pathLst>
          </a:custGeom>
          <a:solidFill>
            <a:srgbClr val="43BFB0"/>
          </a:solidFill>
          <a:ln w="757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0B15BDCD-C805-FD80-13A8-E40D60112002}"/>
              </a:ext>
            </a:extLst>
          </p:cNvPr>
          <p:cNvSpPr/>
          <p:nvPr/>
        </p:nvSpPr>
        <p:spPr>
          <a:xfrm>
            <a:off x="6364394" y="-10725"/>
            <a:ext cx="4889062" cy="6861138"/>
          </a:xfrm>
          <a:custGeom>
            <a:avLst/>
            <a:gdLst>
              <a:gd name="connsiteX0" fmla="*/ 3891763 w 4757482"/>
              <a:gd name="connsiteY0" fmla="*/ 2753821 h 6812482"/>
              <a:gd name="connsiteX1" fmla="*/ 1194840 w 4757482"/>
              <a:gd name="connsiteY1" fmla="*/ 6812483 h 6812482"/>
              <a:gd name="connsiteX2" fmla="*/ 3057272 w 4757482"/>
              <a:gd name="connsiteY2" fmla="*/ 6812483 h 6812482"/>
              <a:gd name="connsiteX3" fmla="*/ 4013903 w 4757482"/>
              <a:gd name="connsiteY3" fmla="*/ 5676816 h 6812482"/>
              <a:gd name="connsiteX4" fmla="*/ 4576805 w 4757482"/>
              <a:gd name="connsiteY4" fmla="*/ 2692372 h 6812482"/>
              <a:gd name="connsiteX5" fmla="*/ 607661 w 4757482"/>
              <a:gd name="connsiteY5" fmla="*/ 0 h 6812482"/>
              <a:gd name="connsiteX6" fmla="*/ 12138 w 4757482"/>
              <a:gd name="connsiteY6" fmla="*/ 0 h 6812482"/>
              <a:gd name="connsiteX7" fmla="*/ 0 w 4757482"/>
              <a:gd name="connsiteY7" fmla="*/ 5310 h 6812482"/>
              <a:gd name="connsiteX8" fmla="*/ 3891763 w 4757482"/>
              <a:gd name="connsiteY8" fmla="*/ 2753821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82" h="6812482">
                <a:moveTo>
                  <a:pt x="3891763" y="2753821"/>
                </a:moveTo>
                <a:cubicBezTo>
                  <a:pt x="4399286" y="4189146"/>
                  <a:pt x="2394231" y="5927922"/>
                  <a:pt x="1194840" y="6812483"/>
                </a:cubicBezTo>
                <a:lnTo>
                  <a:pt x="3057272" y="6812483"/>
                </a:lnTo>
                <a:cubicBezTo>
                  <a:pt x="3349344" y="6526480"/>
                  <a:pt x="3699831" y="6140338"/>
                  <a:pt x="4013903" y="5676816"/>
                </a:cubicBezTo>
                <a:cubicBezTo>
                  <a:pt x="4785428" y="4540391"/>
                  <a:pt x="4925774" y="3514725"/>
                  <a:pt x="4576805" y="2692372"/>
                </a:cubicBezTo>
                <a:cubicBezTo>
                  <a:pt x="4032869" y="1404221"/>
                  <a:pt x="1518774" y="347452"/>
                  <a:pt x="607661" y="0"/>
                </a:cubicBezTo>
                <a:lnTo>
                  <a:pt x="12138" y="0"/>
                </a:lnTo>
                <a:lnTo>
                  <a:pt x="0" y="5310"/>
                </a:lnTo>
                <a:cubicBezTo>
                  <a:pt x="25793" y="15173"/>
                  <a:pt x="3375138" y="1283599"/>
                  <a:pt x="3891763" y="2753821"/>
                </a:cubicBezTo>
                <a:close/>
              </a:path>
            </a:pathLst>
          </a:custGeom>
          <a:solidFill>
            <a:srgbClr val="FC4A14"/>
          </a:solidFill>
          <a:ln w="757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6F55B11B-BBA2-1426-73EA-C4CDC42B4083}"/>
              </a:ext>
            </a:extLst>
          </p:cNvPr>
          <p:cNvSpPr/>
          <p:nvPr/>
        </p:nvSpPr>
        <p:spPr>
          <a:xfrm>
            <a:off x="7652085" y="-18313"/>
            <a:ext cx="4535771" cy="6868725"/>
          </a:xfrm>
          <a:custGeom>
            <a:avLst/>
            <a:gdLst>
              <a:gd name="connsiteX0" fmla="*/ 3961557 w 4413699"/>
              <a:gd name="connsiteY0" fmla="*/ 2841063 h 6812482"/>
              <a:gd name="connsiteX1" fmla="*/ 3564036 w 4413699"/>
              <a:gd name="connsiteY1" fmla="*/ 5490952 h 6812482"/>
              <a:gd name="connsiteX2" fmla="*/ 1431532 w 4413699"/>
              <a:gd name="connsiteY2" fmla="*/ 6812483 h 6812482"/>
              <a:gd name="connsiteX3" fmla="*/ 3513208 w 4413699"/>
              <a:gd name="connsiteY3" fmla="*/ 6812483 h 6812482"/>
              <a:gd name="connsiteX4" fmla="*/ 4396252 w 4413699"/>
              <a:gd name="connsiteY4" fmla="*/ 5998474 h 6812482"/>
              <a:gd name="connsiteX5" fmla="*/ 4413700 w 4413699"/>
              <a:gd name="connsiteY5" fmla="*/ 5977233 h 6812482"/>
              <a:gd name="connsiteX6" fmla="*/ 4413700 w 4413699"/>
              <a:gd name="connsiteY6" fmla="*/ 2432921 h 6812482"/>
              <a:gd name="connsiteX7" fmla="*/ 626627 w 4413699"/>
              <a:gd name="connsiteY7" fmla="*/ 0 h 6812482"/>
              <a:gd name="connsiteX8" fmla="*/ 0 w 4413699"/>
              <a:gd name="connsiteY8" fmla="*/ 0 h 6812482"/>
              <a:gd name="connsiteX9" fmla="*/ 3961557 w 4413699"/>
              <a:gd name="connsiteY9" fmla="*/ 2841063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699" h="6812482">
                <a:moveTo>
                  <a:pt x="3961557" y="2841063"/>
                </a:moveTo>
                <a:cubicBezTo>
                  <a:pt x="4416735" y="3730934"/>
                  <a:pt x="4329492" y="4642806"/>
                  <a:pt x="3564036" y="5490952"/>
                </a:cubicBezTo>
                <a:cubicBezTo>
                  <a:pt x="3169549" y="5928681"/>
                  <a:pt x="2157539" y="6463514"/>
                  <a:pt x="1431532" y="6812483"/>
                </a:cubicBezTo>
                <a:lnTo>
                  <a:pt x="3513208" y="6812483"/>
                </a:lnTo>
                <a:cubicBezTo>
                  <a:pt x="3799211" y="6609170"/>
                  <a:pt x="4115559" y="6339857"/>
                  <a:pt x="4396252" y="5998474"/>
                </a:cubicBezTo>
                <a:cubicBezTo>
                  <a:pt x="4402321" y="5991647"/>
                  <a:pt x="4407631" y="5984819"/>
                  <a:pt x="4413700" y="5977233"/>
                </a:cubicBezTo>
                <a:lnTo>
                  <a:pt x="4413700" y="2432921"/>
                </a:lnTo>
                <a:cubicBezTo>
                  <a:pt x="3554174" y="1392083"/>
                  <a:pt x="1822984" y="516626"/>
                  <a:pt x="626627" y="0"/>
                </a:cubicBezTo>
                <a:lnTo>
                  <a:pt x="0" y="0"/>
                </a:lnTo>
                <a:cubicBezTo>
                  <a:pt x="1226702" y="541661"/>
                  <a:pt x="3337965" y="1618154"/>
                  <a:pt x="3961557" y="2841063"/>
                </a:cubicBezTo>
                <a:close/>
              </a:path>
            </a:pathLst>
          </a:custGeom>
          <a:solidFill>
            <a:srgbClr val="FF9E1B"/>
          </a:solidFill>
          <a:ln w="7577" cap="flat">
            <a:noFill/>
            <a:prstDash val="solid"/>
            <a:miter/>
          </a:ln>
        </p:spPr>
        <p:txBody>
          <a:bodyPr rtlCol="0" anchor="ctr"/>
          <a:lstStyle/>
          <a:p>
            <a:endParaRPr lang="en-US" dirty="0"/>
          </a:p>
        </p:txBody>
      </p:sp>
      <p:sp>
        <p:nvSpPr>
          <p:cNvPr id="3" name="Rectangle 2">
            <a:extLst>
              <a:ext uri="{FF2B5EF4-FFF2-40B4-BE49-F238E27FC236}">
                <a16:creationId xmlns:a16="http://schemas.microsoft.com/office/drawing/2014/main" id="{A014B532-7162-EC0C-787E-6BDE0F23A733}"/>
              </a:ext>
            </a:extLst>
          </p:cNvPr>
          <p:cNvSpPr/>
          <p:nvPr/>
        </p:nvSpPr>
        <p:spPr>
          <a:xfrm>
            <a:off x="0" y="6383989"/>
            <a:ext cx="12192000" cy="474011"/>
          </a:xfrm>
          <a:prstGeom prst="rect">
            <a:avLst/>
          </a:prstGeom>
          <a:solidFill>
            <a:srgbClr val="293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48A30E4F-9DE0-0D2F-6A3A-3D1263CD2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909" y="5385506"/>
            <a:ext cx="2206275" cy="830318"/>
          </a:xfrm>
          <a:prstGeom prst="rect">
            <a:avLst/>
          </a:prstGeom>
        </p:spPr>
      </p:pic>
    </p:spTree>
    <p:extLst>
      <p:ext uri="{BB962C8B-B14F-4D97-AF65-F5344CB8AC3E}">
        <p14:creationId xmlns:p14="http://schemas.microsoft.com/office/powerpoint/2010/main" val="3187911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A3C-0E9F-8997-71F1-84EFF10561CE}"/>
              </a:ext>
            </a:extLst>
          </p:cNvPr>
          <p:cNvSpPr>
            <a:spLocks noGrp="1"/>
          </p:cNvSpPr>
          <p:nvPr>
            <p:ph type="ctrTitle"/>
          </p:nvPr>
        </p:nvSpPr>
        <p:spPr>
          <a:xfrm>
            <a:off x="845618" y="1517715"/>
            <a:ext cx="7581089" cy="1593130"/>
          </a:xfrm>
        </p:spPr>
        <p:txBody>
          <a:bodyPr>
            <a:noAutofit/>
          </a:bodyPr>
          <a:lstStyle/>
          <a:p>
            <a:pPr algn="l">
              <a:lnSpc>
                <a:spcPts val="5000"/>
              </a:lnSpc>
            </a:pPr>
            <a:r>
              <a:rPr lang="en-US" sz="3200" dirty="0">
                <a:solidFill>
                  <a:schemeClr val="accent1">
                    <a:lumMod val="75000"/>
                  </a:schemeClr>
                </a:solidFill>
                <a:latin typeface="Arial" panose="020B0604020202020204" pitchFamily="34" charset="0"/>
                <a:cs typeface="Arial" panose="020B0604020202020204" pitchFamily="34" charset="0"/>
              </a:rPr>
              <a:t>POLLING QUESTION  </a:t>
            </a:r>
            <a:br>
              <a:rPr lang="en-US" sz="3200" dirty="0">
                <a:solidFill>
                  <a:schemeClr val="accent1">
                    <a:lumMod val="75000"/>
                  </a:schemeClr>
                </a:solidFill>
                <a:latin typeface="Arial" panose="020B0604020202020204" pitchFamily="34" charset="0"/>
                <a:cs typeface="Arial" panose="020B0604020202020204" pitchFamily="34" charset="0"/>
              </a:rPr>
            </a:br>
            <a:br>
              <a:rPr lang="en-US" sz="3200" dirty="0">
                <a:solidFill>
                  <a:schemeClr val="accent1">
                    <a:lumMod val="75000"/>
                  </a:schemeClr>
                </a:solidFill>
                <a:latin typeface="Arial" panose="020B0604020202020204" pitchFamily="34" charset="0"/>
                <a:cs typeface="Arial" panose="020B0604020202020204" pitchFamily="34" charset="0"/>
              </a:rPr>
            </a:br>
            <a:r>
              <a:rPr lang="en-US" sz="3200" dirty="0">
                <a:solidFill>
                  <a:schemeClr val="accent1">
                    <a:lumMod val="75000"/>
                  </a:schemeClr>
                </a:solidFill>
                <a:latin typeface="Arial" panose="020B0604020202020204" pitchFamily="34" charset="0"/>
                <a:cs typeface="Arial" panose="020B0604020202020204" pitchFamily="34" charset="0"/>
              </a:rPr>
              <a:t>WHAT IS YOUR VISION FOR YOUR COMMUNITY?</a:t>
            </a:r>
            <a:endParaRPr lang="en-US" sz="3200" b="1" dirty="0">
              <a:solidFill>
                <a:schemeClr val="accent1">
                  <a:lumMod val="75000"/>
                </a:schemeClr>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ADA2D77-1AB2-D0A9-8C20-069435B99230}"/>
              </a:ext>
            </a:extLst>
          </p:cNvPr>
          <p:cNvPicPr>
            <a:picLocks noChangeAspect="1"/>
          </p:cNvPicPr>
          <p:nvPr/>
        </p:nvPicPr>
        <p:blipFill>
          <a:blip r:embed="rId2"/>
          <a:stretch>
            <a:fillRect/>
          </a:stretch>
        </p:blipFill>
        <p:spPr>
          <a:xfrm>
            <a:off x="10178142" y="264281"/>
            <a:ext cx="1577315" cy="429619"/>
          </a:xfrm>
          <a:prstGeom prst="rect">
            <a:avLst/>
          </a:prstGeom>
        </p:spPr>
      </p:pic>
      <p:sp>
        <p:nvSpPr>
          <p:cNvPr id="13" name="Freeform 12">
            <a:extLst>
              <a:ext uri="{FF2B5EF4-FFF2-40B4-BE49-F238E27FC236}">
                <a16:creationId xmlns:a16="http://schemas.microsoft.com/office/drawing/2014/main" id="{081E2AC4-CA04-86DA-15DE-621FBF798C81}"/>
              </a:ext>
            </a:extLst>
          </p:cNvPr>
          <p:cNvSpPr/>
          <p:nvPr/>
        </p:nvSpPr>
        <p:spPr>
          <a:xfrm>
            <a:off x="8988337" y="-10726"/>
            <a:ext cx="3199519" cy="1807916"/>
          </a:xfrm>
          <a:custGeom>
            <a:avLst/>
            <a:gdLst>
              <a:gd name="connsiteX0" fmla="*/ 3113411 w 3113410"/>
              <a:gd name="connsiteY0" fmla="*/ 1343531 h 1759259"/>
              <a:gd name="connsiteX1" fmla="*/ 662283 w 3113410"/>
              <a:gd name="connsiteY1" fmla="*/ 31862 h 1759259"/>
              <a:gd name="connsiteX2" fmla="*/ 591730 w 3113410"/>
              <a:gd name="connsiteY2" fmla="*/ 0 h 1759259"/>
              <a:gd name="connsiteX3" fmla="*/ 0 w 3113410"/>
              <a:gd name="connsiteY3" fmla="*/ 0 h 1759259"/>
              <a:gd name="connsiteX4" fmla="*/ 3113411 w 3113410"/>
              <a:gd name="connsiteY4" fmla="*/ 1759259 h 1759259"/>
              <a:gd name="connsiteX5" fmla="*/ 3113411 w 3113410"/>
              <a:gd name="connsiteY5" fmla="*/ 1343531 h 175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3410" h="1759259">
                <a:moveTo>
                  <a:pt x="3113411" y="1343531"/>
                </a:moveTo>
                <a:cubicBezTo>
                  <a:pt x="2398783" y="888354"/>
                  <a:pt x="1568844" y="447591"/>
                  <a:pt x="662283" y="31862"/>
                </a:cubicBezTo>
                <a:cubicBezTo>
                  <a:pt x="638765" y="21242"/>
                  <a:pt x="615248" y="10621"/>
                  <a:pt x="591730" y="0"/>
                </a:cubicBezTo>
                <a:lnTo>
                  <a:pt x="0" y="0"/>
                </a:lnTo>
                <a:cubicBezTo>
                  <a:pt x="958906" y="440004"/>
                  <a:pt x="2140849" y="1050700"/>
                  <a:pt x="3113411" y="1759259"/>
                </a:cubicBezTo>
                <a:lnTo>
                  <a:pt x="3113411" y="1343531"/>
                </a:lnTo>
                <a:close/>
              </a:path>
            </a:pathLst>
          </a:custGeom>
          <a:solidFill>
            <a:srgbClr val="43BFB0"/>
          </a:solidFill>
          <a:ln w="757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0B15BDCD-C805-FD80-13A8-E40D60112002}"/>
              </a:ext>
            </a:extLst>
          </p:cNvPr>
          <p:cNvSpPr/>
          <p:nvPr/>
        </p:nvSpPr>
        <p:spPr>
          <a:xfrm>
            <a:off x="6364394" y="-10725"/>
            <a:ext cx="4889062" cy="6861138"/>
          </a:xfrm>
          <a:custGeom>
            <a:avLst/>
            <a:gdLst>
              <a:gd name="connsiteX0" fmla="*/ 3891763 w 4757482"/>
              <a:gd name="connsiteY0" fmla="*/ 2753821 h 6812482"/>
              <a:gd name="connsiteX1" fmla="*/ 1194840 w 4757482"/>
              <a:gd name="connsiteY1" fmla="*/ 6812483 h 6812482"/>
              <a:gd name="connsiteX2" fmla="*/ 3057272 w 4757482"/>
              <a:gd name="connsiteY2" fmla="*/ 6812483 h 6812482"/>
              <a:gd name="connsiteX3" fmla="*/ 4013903 w 4757482"/>
              <a:gd name="connsiteY3" fmla="*/ 5676816 h 6812482"/>
              <a:gd name="connsiteX4" fmla="*/ 4576805 w 4757482"/>
              <a:gd name="connsiteY4" fmla="*/ 2692372 h 6812482"/>
              <a:gd name="connsiteX5" fmla="*/ 607661 w 4757482"/>
              <a:gd name="connsiteY5" fmla="*/ 0 h 6812482"/>
              <a:gd name="connsiteX6" fmla="*/ 12138 w 4757482"/>
              <a:gd name="connsiteY6" fmla="*/ 0 h 6812482"/>
              <a:gd name="connsiteX7" fmla="*/ 0 w 4757482"/>
              <a:gd name="connsiteY7" fmla="*/ 5310 h 6812482"/>
              <a:gd name="connsiteX8" fmla="*/ 3891763 w 4757482"/>
              <a:gd name="connsiteY8" fmla="*/ 2753821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82" h="6812482">
                <a:moveTo>
                  <a:pt x="3891763" y="2753821"/>
                </a:moveTo>
                <a:cubicBezTo>
                  <a:pt x="4399286" y="4189146"/>
                  <a:pt x="2394231" y="5927922"/>
                  <a:pt x="1194840" y="6812483"/>
                </a:cubicBezTo>
                <a:lnTo>
                  <a:pt x="3057272" y="6812483"/>
                </a:lnTo>
                <a:cubicBezTo>
                  <a:pt x="3349344" y="6526480"/>
                  <a:pt x="3699831" y="6140338"/>
                  <a:pt x="4013903" y="5676816"/>
                </a:cubicBezTo>
                <a:cubicBezTo>
                  <a:pt x="4785428" y="4540391"/>
                  <a:pt x="4925774" y="3514725"/>
                  <a:pt x="4576805" y="2692372"/>
                </a:cubicBezTo>
                <a:cubicBezTo>
                  <a:pt x="4032869" y="1404221"/>
                  <a:pt x="1518774" y="347452"/>
                  <a:pt x="607661" y="0"/>
                </a:cubicBezTo>
                <a:lnTo>
                  <a:pt x="12138" y="0"/>
                </a:lnTo>
                <a:lnTo>
                  <a:pt x="0" y="5310"/>
                </a:lnTo>
                <a:cubicBezTo>
                  <a:pt x="25793" y="15173"/>
                  <a:pt x="3375138" y="1283599"/>
                  <a:pt x="3891763" y="2753821"/>
                </a:cubicBezTo>
                <a:close/>
              </a:path>
            </a:pathLst>
          </a:custGeom>
          <a:solidFill>
            <a:srgbClr val="FC4A14"/>
          </a:solidFill>
          <a:ln w="757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6F55B11B-BBA2-1426-73EA-C4CDC42B4083}"/>
              </a:ext>
            </a:extLst>
          </p:cNvPr>
          <p:cNvSpPr/>
          <p:nvPr/>
        </p:nvSpPr>
        <p:spPr>
          <a:xfrm>
            <a:off x="7652085" y="-18313"/>
            <a:ext cx="4535771" cy="6868725"/>
          </a:xfrm>
          <a:custGeom>
            <a:avLst/>
            <a:gdLst>
              <a:gd name="connsiteX0" fmla="*/ 3961557 w 4413699"/>
              <a:gd name="connsiteY0" fmla="*/ 2841063 h 6812482"/>
              <a:gd name="connsiteX1" fmla="*/ 3564036 w 4413699"/>
              <a:gd name="connsiteY1" fmla="*/ 5490952 h 6812482"/>
              <a:gd name="connsiteX2" fmla="*/ 1431532 w 4413699"/>
              <a:gd name="connsiteY2" fmla="*/ 6812483 h 6812482"/>
              <a:gd name="connsiteX3" fmla="*/ 3513208 w 4413699"/>
              <a:gd name="connsiteY3" fmla="*/ 6812483 h 6812482"/>
              <a:gd name="connsiteX4" fmla="*/ 4396252 w 4413699"/>
              <a:gd name="connsiteY4" fmla="*/ 5998474 h 6812482"/>
              <a:gd name="connsiteX5" fmla="*/ 4413700 w 4413699"/>
              <a:gd name="connsiteY5" fmla="*/ 5977233 h 6812482"/>
              <a:gd name="connsiteX6" fmla="*/ 4413700 w 4413699"/>
              <a:gd name="connsiteY6" fmla="*/ 2432921 h 6812482"/>
              <a:gd name="connsiteX7" fmla="*/ 626627 w 4413699"/>
              <a:gd name="connsiteY7" fmla="*/ 0 h 6812482"/>
              <a:gd name="connsiteX8" fmla="*/ 0 w 4413699"/>
              <a:gd name="connsiteY8" fmla="*/ 0 h 6812482"/>
              <a:gd name="connsiteX9" fmla="*/ 3961557 w 4413699"/>
              <a:gd name="connsiteY9" fmla="*/ 2841063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699" h="6812482">
                <a:moveTo>
                  <a:pt x="3961557" y="2841063"/>
                </a:moveTo>
                <a:cubicBezTo>
                  <a:pt x="4416735" y="3730934"/>
                  <a:pt x="4329492" y="4642806"/>
                  <a:pt x="3564036" y="5490952"/>
                </a:cubicBezTo>
                <a:cubicBezTo>
                  <a:pt x="3169549" y="5928681"/>
                  <a:pt x="2157539" y="6463514"/>
                  <a:pt x="1431532" y="6812483"/>
                </a:cubicBezTo>
                <a:lnTo>
                  <a:pt x="3513208" y="6812483"/>
                </a:lnTo>
                <a:cubicBezTo>
                  <a:pt x="3799211" y="6609170"/>
                  <a:pt x="4115559" y="6339857"/>
                  <a:pt x="4396252" y="5998474"/>
                </a:cubicBezTo>
                <a:cubicBezTo>
                  <a:pt x="4402321" y="5991647"/>
                  <a:pt x="4407631" y="5984819"/>
                  <a:pt x="4413700" y="5977233"/>
                </a:cubicBezTo>
                <a:lnTo>
                  <a:pt x="4413700" y="2432921"/>
                </a:lnTo>
                <a:cubicBezTo>
                  <a:pt x="3554174" y="1392083"/>
                  <a:pt x="1822984" y="516626"/>
                  <a:pt x="626627" y="0"/>
                </a:cubicBezTo>
                <a:lnTo>
                  <a:pt x="0" y="0"/>
                </a:lnTo>
                <a:cubicBezTo>
                  <a:pt x="1226702" y="541661"/>
                  <a:pt x="3337965" y="1618154"/>
                  <a:pt x="3961557" y="2841063"/>
                </a:cubicBezTo>
                <a:close/>
              </a:path>
            </a:pathLst>
          </a:custGeom>
          <a:solidFill>
            <a:srgbClr val="FF9E1B"/>
          </a:solidFill>
          <a:ln w="7577" cap="flat">
            <a:noFill/>
            <a:prstDash val="solid"/>
            <a:miter/>
          </a:ln>
        </p:spPr>
        <p:txBody>
          <a:bodyPr rtlCol="0" anchor="ctr"/>
          <a:lstStyle/>
          <a:p>
            <a:endParaRPr lang="en-US" dirty="0"/>
          </a:p>
        </p:txBody>
      </p:sp>
      <p:sp>
        <p:nvSpPr>
          <p:cNvPr id="3" name="Rectangle 2">
            <a:extLst>
              <a:ext uri="{FF2B5EF4-FFF2-40B4-BE49-F238E27FC236}">
                <a16:creationId xmlns:a16="http://schemas.microsoft.com/office/drawing/2014/main" id="{A014B532-7162-EC0C-787E-6BDE0F23A733}"/>
              </a:ext>
            </a:extLst>
          </p:cNvPr>
          <p:cNvSpPr/>
          <p:nvPr/>
        </p:nvSpPr>
        <p:spPr>
          <a:xfrm>
            <a:off x="0" y="6383989"/>
            <a:ext cx="12192000" cy="474011"/>
          </a:xfrm>
          <a:prstGeom prst="rect">
            <a:avLst/>
          </a:prstGeom>
          <a:solidFill>
            <a:srgbClr val="293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48A30E4F-9DE0-0D2F-6A3A-3D1263CD2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909" y="5385506"/>
            <a:ext cx="2206275" cy="830318"/>
          </a:xfrm>
          <a:prstGeom prst="rect">
            <a:avLst/>
          </a:prstGeom>
        </p:spPr>
      </p:pic>
      <p:sp>
        <p:nvSpPr>
          <p:cNvPr id="5" name="TextBox 4">
            <a:extLst>
              <a:ext uri="{FF2B5EF4-FFF2-40B4-BE49-F238E27FC236}">
                <a16:creationId xmlns:a16="http://schemas.microsoft.com/office/drawing/2014/main" id="{BEEDD67E-50C3-D995-C67B-42ABFBE72B3C}"/>
              </a:ext>
            </a:extLst>
          </p:cNvPr>
          <p:cNvSpPr txBox="1"/>
          <p:nvPr/>
        </p:nvSpPr>
        <p:spPr>
          <a:xfrm>
            <a:off x="938545" y="3747156"/>
            <a:ext cx="3644584" cy="461665"/>
          </a:xfrm>
          <a:prstGeom prst="rect">
            <a:avLst/>
          </a:prstGeom>
          <a:noFill/>
        </p:spPr>
        <p:txBody>
          <a:bodyPr wrap="square" rtlCol="0">
            <a:spAutoFit/>
          </a:bodyPr>
          <a:lstStyle/>
          <a:p>
            <a:r>
              <a:rPr lang="en-US" sz="2400" b="1" dirty="0">
                <a:solidFill>
                  <a:schemeClr val="accent1">
                    <a:lumMod val="75000"/>
                  </a:schemeClr>
                </a:solidFill>
              </a:rPr>
              <a:t>ONE WORD RESPONSE </a:t>
            </a:r>
          </a:p>
        </p:txBody>
      </p:sp>
    </p:spTree>
    <p:extLst>
      <p:ext uri="{BB962C8B-B14F-4D97-AF65-F5344CB8AC3E}">
        <p14:creationId xmlns:p14="http://schemas.microsoft.com/office/powerpoint/2010/main" val="3287487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6953D-E599-8AA3-F3F1-B7003E1DD500}"/>
              </a:ext>
            </a:extLst>
          </p:cNvPr>
          <p:cNvSpPr>
            <a:spLocks noGrp="1"/>
          </p:cNvSpPr>
          <p:nvPr>
            <p:ph type="title"/>
          </p:nvPr>
        </p:nvSpPr>
        <p:spPr>
          <a:xfrm>
            <a:off x="1171074" y="1396686"/>
            <a:ext cx="3240506" cy="4064628"/>
          </a:xfrm>
        </p:spPr>
        <p:txBody>
          <a:bodyPr>
            <a:normAutofit/>
          </a:bodyPr>
          <a:lstStyle/>
          <a:p>
            <a:r>
              <a:rPr lang="en-US" sz="2800" dirty="0">
                <a:solidFill>
                  <a:srgbClr val="FFFFFF"/>
                </a:solidFill>
              </a:rPr>
              <a:t>FISCAL SUSTAINABILITY </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781552-37BC-9B6B-3FBC-3B736B3EEBB6}"/>
              </a:ext>
            </a:extLst>
          </p:cNvPr>
          <p:cNvSpPr>
            <a:spLocks noGrp="1"/>
          </p:cNvSpPr>
          <p:nvPr>
            <p:ph idx="1"/>
          </p:nvPr>
        </p:nvSpPr>
        <p:spPr>
          <a:xfrm>
            <a:off x="5595268" y="1526033"/>
            <a:ext cx="5536397" cy="3935281"/>
          </a:xfrm>
        </p:spPr>
        <p:txBody>
          <a:bodyPr>
            <a:normAutofit/>
          </a:bodyPr>
          <a:lstStyle/>
          <a:p>
            <a:pPr marL="0" indent="0">
              <a:buNone/>
            </a:pPr>
            <a:r>
              <a:rPr lang="en-US" b="1" dirty="0">
                <a:solidFill>
                  <a:schemeClr val="accent1">
                    <a:lumMod val="75000"/>
                  </a:schemeClr>
                </a:solidFill>
              </a:rPr>
              <a:t>Engage Public for Shared Ownership</a:t>
            </a:r>
          </a:p>
          <a:p>
            <a:pPr lvl="1"/>
            <a:r>
              <a:rPr lang="en-US" dirty="0">
                <a:solidFill>
                  <a:schemeClr val="accent1">
                    <a:lumMod val="75000"/>
                  </a:schemeClr>
                </a:solidFill>
              </a:rPr>
              <a:t>Participatory Budgeting</a:t>
            </a:r>
          </a:p>
          <a:p>
            <a:pPr marL="0" indent="0">
              <a:buNone/>
            </a:pPr>
            <a:r>
              <a:rPr lang="en-US" b="1" dirty="0">
                <a:solidFill>
                  <a:schemeClr val="accent1">
                    <a:lumMod val="75000"/>
                  </a:schemeClr>
                </a:solidFill>
              </a:rPr>
              <a:t>Develop New Funding Strategies</a:t>
            </a:r>
          </a:p>
          <a:p>
            <a:pPr lvl="1"/>
            <a:r>
              <a:rPr lang="en-US" dirty="0">
                <a:solidFill>
                  <a:schemeClr val="accent1">
                    <a:lumMod val="75000"/>
                  </a:schemeClr>
                </a:solidFill>
              </a:rPr>
              <a:t>Income tax limitations post COVID</a:t>
            </a:r>
          </a:p>
          <a:p>
            <a:pPr marL="0" indent="0">
              <a:buNone/>
            </a:pPr>
            <a:r>
              <a:rPr lang="en-US" b="1" dirty="0">
                <a:solidFill>
                  <a:schemeClr val="accent1">
                    <a:lumMod val="75000"/>
                  </a:schemeClr>
                </a:solidFill>
              </a:rPr>
              <a:t>Explore Regional Tax-Sharing and Public Investment Opportunities</a:t>
            </a:r>
          </a:p>
          <a:p>
            <a:pPr lvl="1"/>
            <a:r>
              <a:rPr lang="en-US" dirty="0">
                <a:solidFill>
                  <a:schemeClr val="accent1">
                    <a:lumMod val="75000"/>
                  </a:schemeClr>
                </a:solidFill>
              </a:rPr>
              <a:t>Joint economic development districts</a:t>
            </a:r>
          </a:p>
          <a:p>
            <a:pPr lvl="1"/>
            <a:r>
              <a:rPr lang="en-US" dirty="0">
                <a:solidFill>
                  <a:schemeClr val="accent1">
                    <a:lumMod val="75000"/>
                  </a:schemeClr>
                </a:solidFill>
              </a:rPr>
              <a:t>Reinvesting TIFs in marginalized neighborhoods</a:t>
            </a:r>
          </a:p>
        </p:txBody>
      </p:sp>
      <p:sp>
        <p:nvSpPr>
          <p:cNvPr id="4" name="Slide Number Placeholder 3">
            <a:extLst>
              <a:ext uri="{FF2B5EF4-FFF2-40B4-BE49-F238E27FC236}">
                <a16:creationId xmlns:a16="http://schemas.microsoft.com/office/drawing/2014/main" id="{B8CCB90E-4FB5-5F57-461D-D51E417D7366}"/>
              </a:ext>
            </a:extLst>
          </p:cNvPr>
          <p:cNvSpPr>
            <a:spLocks noGrp="1"/>
          </p:cNvSpPr>
          <p:nvPr>
            <p:ph type="sldNum" sz="quarter" idx="12"/>
          </p:nvPr>
        </p:nvSpPr>
        <p:spPr>
          <a:xfrm>
            <a:off x="8610600" y="6356350"/>
            <a:ext cx="2743200" cy="365125"/>
          </a:xfrm>
        </p:spPr>
        <p:txBody>
          <a:bodyPr>
            <a:normAutofit/>
          </a:bodyPr>
          <a:lstStyle/>
          <a:p>
            <a:pPr>
              <a:spcAft>
                <a:spcPts val="600"/>
              </a:spcAft>
            </a:pPr>
            <a:fld id="{463C19E6-5561-B345-AF40-20F602F94E2C}" type="slidenum">
              <a:rPr lang="en-US" smtClean="0"/>
              <a:pPr>
                <a:spcAft>
                  <a:spcPts val="600"/>
                </a:spcAft>
              </a:pPr>
              <a:t>26</a:t>
            </a:fld>
            <a:endParaRPr lang="en-US" dirty="0"/>
          </a:p>
        </p:txBody>
      </p:sp>
    </p:spTree>
    <p:extLst>
      <p:ext uri="{BB962C8B-B14F-4D97-AF65-F5344CB8AC3E}">
        <p14:creationId xmlns:p14="http://schemas.microsoft.com/office/powerpoint/2010/main" val="2258830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6953D-E599-8AA3-F3F1-B7003E1DD500}"/>
              </a:ext>
            </a:extLst>
          </p:cNvPr>
          <p:cNvSpPr>
            <a:spLocks noGrp="1"/>
          </p:cNvSpPr>
          <p:nvPr>
            <p:ph type="title"/>
          </p:nvPr>
        </p:nvSpPr>
        <p:spPr>
          <a:xfrm>
            <a:off x="1171074" y="1396686"/>
            <a:ext cx="3240506" cy="4064628"/>
          </a:xfrm>
        </p:spPr>
        <p:txBody>
          <a:bodyPr>
            <a:normAutofit/>
          </a:bodyPr>
          <a:lstStyle/>
          <a:p>
            <a:r>
              <a:rPr lang="en-US" sz="2800" dirty="0">
                <a:solidFill>
                  <a:srgbClr val="FFFFFF"/>
                </a:solidFill>
              </a:rPr>
              <a:t>PROMOTE COMMUNITY WELL-BEING</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781552-37BC-9B6B-3FBC-3B736B3EEBB6}"/>
              </a:ext>
            </a:extLst>
          </p:cNvPr>
          <p:cNvSpPr>
            <a:spLocks noGrp="1"/>
          </p:cNvSpPr>
          <p:nvPr>
            <p:ph idx="1"/>
          </p:nvPr>
        </p:nvSpPr>
        <p:spPr>
          <a:xfrm>
            <a:off x="5402017" y="357927"/>
            <a:ext cx="5536397" cy="5960570"/>
          </a:xfrm>
        </p:spPr>
        <p:txBody>
          <a:bodyPr>
            <a:normAutofit fontScale="47500" lnSpcReduction="20000"/>
          </a:bodyPr>
          <a:lstStyle/>
          <a:p>
            <a:pPr marL="0" marR="0" indent="0">
              <a:spcBef>
                <a:spcPts val="0"/>
              </a:spcBef>
              <a:spcAft>
                <a:spcPts val="0"/>
              </a:spcAft>
              <a:buNone/>
            </a:pPr>
            <a:r>
              <a:rPr lang="en-NZ" sz="44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Empower Self-Identifying Communities </a:t>
            </a:r>
          </a:p>
          <a:p>
            <a:pPr marL="0" marR="0" indent="0">
              <a:spcBef>
                <a:spcPts val="0"/>
              </a:spcBef>
              <a:spcAft>
                <a:spcPts val="0"/>
              </a:spcAft>
              <a:buNone/>
            </a:pPr>
            <a:endParaRPr lang="en-NZ" sz="44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NZ" sz="44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Support Communities in Preparation of Local Well-Being Plans </a:t>
            </a:r>
          </a:p>
          <a:p>
            <a:pPr marL="0" marR="0" indent="0">
              <a:spcBef>
                <a:spcPts val="0"/>
              </a:spcBef>
              <a:spcAft>
                <a:spcPts val="0"/>
              </a:spcAft>
              <a:buNone/>
            </a:pPr>
            <a:endParaRPr lang="en-NZ" sz="44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NZ" sz="44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Inject Civic Entrepreneurship and Community Investment Strategies </a:t>
            </a:r>
            <a:endParaRPr lang="en-US" sz="4400" b="1" dirty="0">
              <a:solidFill>
                <a:schemeClr val="accent1">
                  <a:lumMod val="75000"/>
                </a:schemeClr>
              </a:solidFill>
              <a:latin typeface="Arial" panose="020B0604020202020204" pitchFamily="34" charset="0"/>
              <a:cs typeface="Arial" panose="020B0604020202020204" pitchFamily="34" charset="0"/>
            </a:endParaRPr>
          </a:p>
          <a:p>
            <a:pPr lvl="1"/>
            <a:r>
              <a:rPr lang="en-US" sz="4400" dirty="0">
                <a:solidFill>
                  <a:schemeClr val="accent1">
                    <a:lumMod val="75000"/>
                  </a:schemeClr>
                </a:solidFill>
                <a:latin typeface="Arial" panose="020B0604020202020204" pitchFamily="34" charset="0"/>
                <a:cs typeface="Arial" panose="020B0604020202020204" pitchFamily="34" charset="0"/>
              </a:rPr>
              <a:t>Civic Responders</a:t>
            </a:r>
          </a:p>
          <a:p>
            <a:pPr lvl="1"/>
            <a:r>
              <a:rPr lang="en-US" sz="4400" b="0" i="0" dirty="0">
                <a:solidFill>
                  <a:schemeClr val="accent1">
                    <a:lumMod val="75000"/>
                  </a:schemeClr>
                </a:solidFill>
                <a:effectLst/>
                <a:latin typeface="Arial" panose="020B0604020202020204" pitchFamily="34" charset="0"/>
                <a:cs typeface="Arial" panose="020B0604020202020204" pitchFamily="34" charset="0"/>
              </a:rPr>
              <a:t>Baby Bonds (publicly funded investment accounts for children)</a:t>
            </a:r>
          </a:p>
          <a:p>
            <a:pPr lvl="1"/>
            <a:r>
              <a:rPr lang="en-US" sz="4400" dirty="0">
                <a:solidFill>
                  <a:schemeClr val="accent1">
                    <a:lumMod val="75000"/>
                  </a:schemeClr>
                </a:solidFill>
                <a:latin typeface="Arial" panose="020B0604020202020204" pitchFamily="34" charset="0"/>
                <a:cs typeface="Arial" panose="020B0604020202020204" pitchFamily="34" charset="0"/>
              </a:rPr>
              <a:t>Community Co-Ops and Collaboratives (food, redevelopment income stream)</a:t>
            </a:r>
            <a:endParaRPr lang="en-US" sz="4400" b="0" i="0" dirty="0">
              <a:solidFill>
                <a:schemeClr val="accent1">
                  <a:lumMod val="75000"/>
                </a:schemeClr>
              </a:solidFill>
              <a:effectLst/>
              <a:latin typeface="Arial" panose="020B0604020202020204" pitchFamily="34" charset="0"/>
              <a:cs typeface="Arial" panose="020B0604020202020204" pitchFamily="34" charset="0"/>
            </a:endParaRPr>
          </a:p>
          <a:p>
            <a:pPr marL="0" indent="0">
              <a:buNone/>
            </a:pPr>
            <a:r>
              <a:rPr lang="en-US" sz="44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Encourage Community Voice and Complementary Production of Public Work</a:t>
            </a:r>
          </a:p>
          <a:p>
            <a:pPr lvl="1"/>
            <a:r>
              <a:rPr lang="en-US" sz="4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Design, Targeting, and Delivery of Public Services</a:t>
            </a:r>
            <a:r>
              <a:rPr lang="en-US" sz="4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Through PB</a:t>
            </a:r>
          </a:p>
          <a:p>
            <a:pPr lvl="1"/>
            <a:r>
              <a:rPr lang="en-US" sz="4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Deliberation and Dialogue</a:t>
            </a:r>
          </a:p>
          <a:p>
            <a:pPr lvl="1"/>
            <a:r>
              <a:rPr lang="en-US" sz="4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Acting Collectively to Address Shared Community Problems</a:t>
            </a:r>
          </a:p>
          <a:p>
            <a:pPr marL="0" indent="0">
              <a:buNone/>
            </a:pPr>
            <a:r>
              <a:rPr lang="en-US" sz="44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Foster Relationships Among Communities, Philanthropy and Business </a:t>
            </a:r>
            <a:endParaRPr lang="en-US" sz="44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lvl="1"/>
            <a:r>
              <a:rPr lang="en-US" sz="4200" dirty="0">
                <a:solidFill>
                  <a:schemeClr val="accent1">
                    <a:lumMod val="75000"/>
                  </a:schemeClr>
                </a:solidFill>
                <a:latin typeface="Arial" panose="020B0604020202020204" pitchFamily="34" charset="0"/>
                <a:cs typeface="Arial" panose="020B0604020202020204" pitchFamily="34" charset="0"/>
              </a:rPr>
              <a:t>Trust-Based Philanthropy </a:t>
            </a:r>
          </a:p>
        </p:txBody>
      </p:sp>
      <p:sp>
        <p:nvSpPr>
          <p:cNvPr id="4" name="Slide Number Placeholder 3">
            <a:extLst>
              <a:ext uri="{FF2B5EF4-FFF2-40B4-BE49-F238E27FC236}">
                <a16:creationId xmlns:a16="http://schemas.microsoft.com/office/drawing/2014/main" id="{B8CCB90E-4FB5-5F57-461D-D51E417D7366}"/>
              </a:ext>
            </a:extLst>
          </p:cNvPr>
          <p:cNvSpPr>
            <a:spLocks noGrp="1"/>
          </p:cNvSpPr>
          <p:nvPr>
            <p:ph type="sldNum" sz="quarter" idx="12"/>
          </p:nvPr>
        </p:nvSpPr>
        <p:spPr>
          <a:xfrm>
            <a:off x="8610600" y="6356350"/>
            <a:ext cx="2743200" cy="365125"/>
          </a:xfrm>
        </p:spPr>
        <p:txBody>
          <a:bodyPr>
            <a:normAutofit/>
          </a:bodyPr>
          <a:lstStyle/>
          <a:p>
            <a:pPr>
              <a:spcAft>
                <a:spcPts val="600"/>
              </a:spcAft>
            </a:pPr>
            <a:fld id="{463C19E6-5561-B345-AF40-20F602F94E2C}" type="slidenum">
              <a:rPr lang="en-US" smtClean="0"/>
              <a:pPr>
                <a:spcAft>
                  <a:spcPts val="600"/>
                </a:spcAft>
              </a:pPr>
              <a:t>27</a:t>
            </a:fld>
            <a:endParaRPr lang="en-US" dirty="0"/>
          </a:p>
        </p:txBody>
      </p:sp>
    </p:spTree>
    <p:extLst>
      <p:ext uri="{BB962C8B-B14F-4D97-AF65-F5344CB8AC3E}">
        <p14:creationId xmlns:p14="http://schemas.microsoft.com/office/powerpoint/2010/main" val="1982777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6953D-E599-8AA3-F3F1-B7003E1DD500}"/>
              </a:ext>
            </a:extLst>
          </p:cNvPr>
          <p:cNvSpPr>
            <a:spLocks noGrp="1"/>
          </p:cNvSpPr>
          <p:nvPr>
            <p:ph type="title"/>
          </p:nvPr>
        </p:nvSpPr>
        <p:spPr>
          <a:xfrm>
            <a:off x="1171074" y="1396686"/>
            <a:ext cx="3240506" cy="4064628"/>
          </a:xfrm>
        </p:spPr>
        <p:txBody>
          <a:bodyPr>
            <a:normAutofit/>
          </a:bodyPr>
          <a:lstStyle/>
          <a:p>
            <a:r>
              <a:rPr lang="en-US" sz="2800" dirty="0">
                <a:solidFill>
                  <a:srgbClr val="FFFFFF"/>
                </a:solidFill>
              </a:rPr>
              <a:t>DEMOCRATIC CIVIC ENGAGEMENT</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781552-37BC-9B6B-3FBC-3B736B3EEBB6}"/>
              </a:ext>
            </a:extLst>
          </p:cNvPr>
          <p:cNvSpPr>
            <a:spLocks noGrp="1"/>
          </p:cNvSpPr>
          <p:nvPr>
            <p:ph idx="1"/>
          </p:nvPr>
        </p:nvSpPr>
        <p:spPr>
          <a:xfrm>
            <a:off x="5370153" y="395781"/>
            <a:ext cx="5536397" cy="5960570"/>
          </a:xfrm>
        </p:spPr>
        <p:txBody>
          <a:bodyPr>
            <a:normAutofit lnSpcReduction="10000"/>
          </a:bodyPr>
          <a:lstStyle/>
          <a:p>
            <a:pPr marL="0" indent="0">
              <a:buNone/>
            </a:pPr>
            <a:r>
              <a:rPr lang="en-US" b="1" dirty="0">
                <a:solidFill>
                  <a:schemeClr val="accent1">
                    <a:lumMod val="75000"/>
                  </a:schemeClr>
                </a:solidFill>
              </a:rPr>
              <a:t>Determine Best Civic Engagement Strategy for Issue</a:t>
            </a:r>
          </a:p>
          <a:p>
            <a:pPr lvl="1"/>
            <a:r>
              <a:rPr lang="en-US" dirty="0">
                <a:solidFill>
                  <a:schemeClr val="accent1">
                    <a:lumMod val="75000"/>
                  </a:schemeClr>
                </a:solidFill>
              </a:rPr>
              <a:t>Deliberative forum</a:t>
            </a:r>
          </a:p>
          <a:p>
            <a:pPr lvl="1"/>
            <a:r>
              <a:rPr lang="en-US" dirty="0">
                <a:solidFill>
                  <a:schemeClr val="accent1">
                    <a:lumMod val="75000"/>
                  </a:schemeClr>
                </a:solidFill>
              </a:rPr>
              <a:t>Citizen assembly or jury</a:t>
            </a:r>
          </a:p>
          <a:p>
            <a:pPr lvl="1"/>
            <a:r>
              <a:rPr lang="en-US" dirty="0">
                <a:solidFill>
                  <a:schemeClr val="accent1">
                    <a:lumMod val="75000"/>
                  </a:schemeClr>
                </a:solidFill>
              </a:rPr>
              <a:t>Public hearing </a:t>
            </a:r>
          </a:p>
          <a:p>
            <a:pPr lvl="1"/>
            <a:r>
              <a:rPr lang="en-US" dirty="0">
                <a:solidFill>
                  <a:schemeClr val="accent1">
                    <a:lumMod val="75000"/>
                  </a:schemeClr>
                </a:solidFill>
              </a:rPr>
              <a:t>Information transfer</a:t>
            </a:r>
          </a:p>
          <a:p>
            <a:pPr marL="0" indent="0">
              <a:buNone/>
            </a:pPr>
            <a:r>
              <a:rPr lang="en-US" b="1" dirty="0">
                <a:solidFill>
                  <a:schemeClr val="accent1">
                    <a:lumMod val="75000"/>
                  </a:schemeClr>
                </a:solidFill>
              </a:rPr>
              <a:t>Incorporate Public Concerns, Needs, Interests, and Values into Policy Decisions </a:t>
            </a:r>
          </a:p>
          <a:p>
            <a:pPr lvl="1"/>
            <a:r>
              <a:rPr lang="en-US" dirty="0">
                <a:solidFill>
                  <a:schemeClr val="accent1">
                    <a:lumMod val="75000"/>
                  </a:schemeClr>
                </a:solidFill>
              </a:rPr>
              <a:t>Wicked problems</a:t>
            </a:r>
          </a:p>
          <a:p>
            <a:pPr lvl="1"/>
            <a:r>
              <a:rPr lang="en-US" dirty="0">
                <a:solidFill>
                  <a:schemeClr val="accent1">
                    <a:lumMod val="75000"/>
                  </a:schemeClr>
                </a:solidFill>
              </a:rPr>
              <a:t>Democratic practices</a:t>
            </a:r>
          </a:p>
          <a:p>
            <a:pPr marL="0" indent="0">
              <a:buNone/>
            </a:pPr>
            <a:r>
              <a:rPr lang="en-US" b="1" dirty="0">
                <a:solidFill>
                  <a:schemeClr val="accent1">
                    <a:lumMod val="75000"/>
                  </a:schemeClr>
                </a:solidFill>
              </a:rPr>
              <a:t>Importance of Communications and Social Media Strategies</a:t>
            </a:r>
          </a:p>
          <a:p>
            <a:pPr lvl="1"/>
            <a:r>
              <a:rPr lang="en-US" dirty="0">
                <a:solidFill>
                  <a:schemeClr val="accent1">
                    <a:lumMod val="75000"/>
                  </a:schemeClr>
                </a:solidFill>
              </a:rPr>
              <a:t>Tell your story</a:t>
            </a:r>
          </a:p>
          <a:p>
            <a:pPr marL="0" indent="0">
              <a:buNone/>
            </a:pPr>
            <a:r>
              <a:rPr lang="en-US" b="1" dirty="0">
                <a:solidFill>
                  <a:schemeClr val="accent1">
                    <a:lumMod val="75000"/>
                  </a:schemeClr>
                </a:solidFill>
              </a:rPr>
              <a:t>Collaborations and Collective Impact</a:t>
            </a:r>
          </a:p>
          <a:p>
            <a:pPr lvl="1"/>
            <a:r>
              <a:rPr lang="en-US" dirty="0">
                <a:solidFill>
                  <a:schemeClr val="accent1">
                    <a:lumMod val="75000"/>
                  </a:schemeClr>
                </a:solidFill>
              </a:rPr>
              <a:t>Clear goals and metrics</a:t>
            </a:r>
          </a:p>
          <a:p>
            <a:pPr lvl="1"/>
            <a:r>
              <a:rPr lang="en-US" dirty="0">
                <a:solidFill>
                  <a:schemeClr val="accent1">
                    <a:lumMod val="75000"/>
                  </a:schemeClr>
                </a:solidFill>
              </a:rPr>
              <a:t>Work with trusted community partner</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8CCB90E-4FB5-5F57-461D-D51E417D7366}"/>
              </a:ext>
            </a:extLst>
          </p:cNvPr>
          <p:cNvSpPr>
            <a:spLocks noGrp="1"/>
          </p:cNvSpPr>
          <p:nvPr>
            <p:ph type="sldNum" sz="quarter" idx="12"/>
          </p:nvPr>
        </p:nvSpPr>
        <p:spPr>
          <a:xfrm>
            <a:off x="8610600" y="6356350"/>
            <a:ext cx="2743200" cy="365125"/>
          </a:xfrm>
        </p:spPr>
        <p:txBody>
          <a:bodyPr>
            <a:normAutofit/>
          </a:bodyPr>
          <a:lstStyle/>
          <a:p>
            <a:pPr>
              <a:spcAft>
                <a:spcPts val="600"/>
              </a:spcAft>
            </a:pPr>
            <a:fld id="{463C19E6-5561-B345-AF40-20F602F94E2C}" type="slidenum">
              <a:rPr lang="en-US" smtClean="0"/>
              <a:pPr>
                <a:spcAft>
                  <a:spcPts val="600"/>
                </a:spcAft>
              </a:pPr>
              <a:t>28</a:t>
            </a:fld>
            <a:endParaRPr lang="en-US" dirty="0"/>
          </a:p>
        </p:txBody>
      </p:sp>
    </p:spTree>
    <p:extLst>
      <p:ext uri="{BB962C8B-B14F-4D97-AF65-F5344CB8AC3E}">
        <p14:creationId xmlns:p14="http://schemas.microsoft.com/office/powerpoint/2010/main" val="1016472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A3C-0E9F-8997-71F1-84EFF10561CE}"/>
              </a:ext>
            </a:extLst>
          </p:cNvPr>
          <p:cNvSpPr>
            <a:spLocks noGrp="1"/>
          </p:cNvSpPr>
          <p:nvPr>
            <p:ph type="ctrTitle"/>
          </p:nvPr>
        </p:nvSpPr>
        <p:spPr>
          <a:xfrm>
            <a:off x="845618" y="1545996"/>
            <a:ext cx="7581089" cy="1593130"/>
          </a:xfrm>
        </p:spPr>
        <p:txBody>
          <a:bodyPr>
            <a:noAutofit/>
          </a:bodyPr>
          <a:lstStyle/>
          <a:p>
            <a:pPr algn="l">
              <a:lnSpc>
                <a:spcPts val="5000"/>
              </a:lnSpc>
            </a:pPr>
            <a:r>
              <a:rPr lang="en-US" sz="3200" dirty="0">
                <a:solidFill>
                  <a:schemeClr val="accent1">
                    <a:lumMod val="75000"/>
                  </a:schemeClr>
                </a:solidFill>
                <a:latin typeface="Arial" panose="020B0604020202020204" pitchFamily="34" charset="0"/>
                <a:cs typeface="Arial" panose="020B0604020202020204" pitchFamily="34" charset="0"/>
              </a:rPr>
              <a:t>POLLING QUESTION  </a:t>
            </a:r>
            <a:br>
              <a:rPr lang="en-US" sz="3200" dirty="0">
                <a:solidFill>
                  <a:schemeClr val="accent1">
                    <a:lumMod val="75000"/>
                  </a:schemeClr>
                </a:solidFill>
                <a:latin typeface="Arial" panose="020B0604020202020204" pitchFamily="34" charset="0"/>
                <a:cs typeface="Arial" panose="020B0604020202020204" pitchFamily="34" charset="0"/>
              </a:rPr>
            </a:br>
            <a:br>
              <a:rPr lang="en-US" sz="3200" dirty="0">
                <a:solidFill>
                  <a:schemeClr val="accent1">
                    <a:lumMod val="75000"/>
                  </a:schemeClr>
                </a:solidFill>
                <a:latin typeface="Arial" panose="020B0604020202020204" pitchFamily="34" charset="0"/>
                <a:cs typeface="Arial" panose="020B0604020202020204" pitchFamily="34" charset="0"/>
              </a:rPr>
            </a:br>
            <a:r>
              <a:rPr lang="en-US" sz="3200" dirty="0">
                <a:solidFill>
                  <a:schemeClr val="accent1">
                    <a:lumMod val="75000"/>
                  </a:schemeClr>
                </a:solidFill>
                <a:latin typeface="Arial" panose="020B0604020202020204" pitchFamily="34" charset="0"/>
                <a:cs typeface="Arial" panose="020B0604020202020204" pitchFamily="34" charset="0"/>
              </a:rPr>
              <a:t>WHAT CAN YOU DO TO CREATE AN INCLUSIVE COMMUNITY?</a:t>
            </a:r>
            <a:br>
              <a:rPr lang="en-US" sz="3200" dirty="0">
                <a:solidFill>
                  <a:schemeClr val="accent1">
                    <a:lumMod val="75000"/>
                  </a:schemeClr>
                </a:solidFill>
                <a:latin typeface="Arial" panose="020B0604020202020204" pitchFamily="34" charset="0"/>
                <a:cs typeface="Arial" panose="020B0604020202020204" pitchFamily="34" charset="0"/>
              </a:rPr>
            </a:br>
            <a:endParaRPr lang="en-US" sz="3200" b="1" dirty="0">
              <a:solidFill>
                <a:schemeClr val="accent1">
                  <a:lumMod val="75000"/>
                </a:schemeClr>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ADA2D77-1AB2-D0A9-8C20-069435B99230}"/>
              </a:ext>
            </a:extLst>
          </p:cNvPr>
          <p:cNvPicPr>
            <a:picLocks noChangeAspect="1"/>
          </p:cNvPicPr>
          <p:nvPr/>
        </p:nvPicPr>
        <p:blipFill>
          <a:blip r:embed="rId2"/>
          <a:stretch>
            <a:fillRect/>
          </a:stretch>
        </p:blipFill>
        <p:spPr>
          <a:xfrm>
            <a:off x="10178142" y="264281"/>
            <a:ext cx="1577315" cy="429619"/>
          </a:xfrm>
          <a:prstGeom prst="rect">
            <a:avLst/>
          </a:prstGeom>
        </p:spPr>
      </p:pic>
      <p:sp>
        <p:nvSpPr>
          <p:cNvPr id="13" name="Freeform 12">
            <a:extLst>
              <a:ext uri="{FF2B5EF4-FFF2-40B4-BE49-F238E27FC236}">
                <a16:creationId xmlns:a16="http://schemas.microsoft.com/office/drawing/2014/main" id="{081E2AC4-CA04-86DA-15DE-621FBF798C81}"/>
              </a:ext>
            </a:extLst>
          </p:cNvPr>
          <p:cNvSpPr/>
          <p:nvPr/>
        </p:nvSpPr>
        <p:spPr>
          <a:xfrm>
            <a:off x="8988337" y="-10726"/>
            <a:ext cx="3199519" cy="1807916"/>
          </a:xfrm>
          <a:custGeom>
            <a:avLst/>
            <a:gdLst>
              <a:gd name="connsiteX0" fmla="*/ 3113411 w 3113410"/>
              <a:gd name="connsiteY0" fmla="*/ 1343531 h 1759259"/>
              <a:gd name="connsiteX1" fmla="*/ 662283 w 3113410"/>
              <a:gd name="connsiteY1" fmla="*/ 31862 h 1759259"/>
              <a:gd name="connsiteX2" fmla="*/ 591730 w 3113410"/>
              <a:gd name="connsiteY2" fmla="*/ 0 h 1759259"/>
              <a:gd name="connsiteX3" fmla="*/ 0 w 3113410"/>
              <a:gd name="connsiteY3" fmla="*/ 0 h 1759259"/>
              <a:gd name="connsiteX4" fmla="*/ 3113411 w 3113410"/>
              <a:gd name="connsiteY4" fmla="*/ 1759259 h 1759259"/>
              <a:gd name="connsiteX5" fmla="*/ 3113411 w 3113410"/>
              <a:gd name="connsiteY5" fmla="*/ 1343531 h 175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3410" h="1759259">
                <a:moveTo>
                  <a:pt x="3113411" y="1343531"/>
                </a:moveTo>
                <a:cubicBezTo>
                  <a:pt x="2398783" y="888354"/>
                  <a:pt x="1568844" y="447591"/>
                  <a:pt x="662283" y="31862"/>
                </a:cubicBezTo>
                <a:cubicBezTo>
                  <a:pt x="638765" y="21242"/>
                  <a:pt x="615248" y="10621"/>
                  <a:pt x="591730" y="0"/>
                </a:cubicBezTo>
                <a:lnTo>
                  <a:pt x="0" y="0"/>
                </a:lnTo>
                <a:cubicBezTo>
                  <a:pt x="958906" y="440004"/>
                  <a:pt x="2140849" y="1050700"/>
                  <a:pt x="3113411" y="1759259"/>
                </a:cubicBezTo>
                <a:lnTo>
                  <a:pt x="3113411" y="1343531"/>
                </a:lnTo>
                <a:close/>
              </a:path>
            </a:pathLst>
          </a:custGeom>
          <a:solidFill>
            <a:srgbClr val="43BFB0"/>
          </a:solidFill>
          <a:ln w="757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0B15BDCD-C805-FD80-13A8-E40D60112002}"/>
              </a:ext>
            </a:extLst>
          </p:cNvPr>
          <p:cNvSpPr/>
          <p:nvPr/>
        </p:nvSpPr>
        <p:spPr>
          <a:xfrm>
            <a:off x="6364394" y="-10725"/>
            <a:ext cx="4889062" cy="6861138"/>
          </a:xfrm>
          <a:custGeom>
            <a:avLst/>
            <a:gdLst>
              <a:gd name="connsiteX0" fmla="*/ 3891763 w 4757482"/>
              <a:gd name="connsiteY0" fmla="*/ 2753821 h 6812482"/>
              <a:gd name="connsiteX1" fmla="*/ 1194840 w 4757482"/>
              <a:gd name="connsiteY1" fmla="*/ 6812483 h 6812482"/>
              <a:gd name="connsiteX2" fmla="*/ 3057272 w 4757482"/>
              <a:gd name="connsiteY2" fmla="*/ 6812483 h 6812482"/>
              <a:gd name="connsiteX3" fmla="*/ 4013903 w 4757482"/>
              <a:gd name="connsiteY3" fmla="*/ 5676816 h 6812482"/>
              <a:gd name="connsiteX4" fmla="*/ 4576805 w 4757482"/>
              <a:gd name="connsiteY4" fmla="*/ 2692372 h 6812482"/>
              <a:gd name="connsiteX5" fmla="*/ 607661 w 4757482"/>
              <a:gd name="connsiteY5" fmla="*/ 0 h 6812482"/>
              <a:gd name="connsiteX6" fmla="*/ 12138 w 4757482"/>
              <a:gd name="connsiteY6" fmla="*/ 0 h 6812482"/>
              <a:gd name="connsiteX7" fmla="*/ 0 w 4757482"/>
              <a:gd name="connsiteY7" fmla="*/ 5310 h 6812482"/>
              <a:gd name="connsiteX8" fmla="*/ 3891763 w 4757482"/>
              <a:gd name="connsiteY8" fmla="*/ 2753821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82" h="6812482">
                <a:moveTo>
                  <a:pt x="3891763" y="2753821"/>
                </a:moveTo>
                <a:cubicBezTo>
                  <a:pt x="4399286" y="4189146"/>
                  <a:pt x="2394231" y="5927922"/>
                  <a:pt x="1194840" y="6812483"/>
                </a:cubicBezTo>
                <a:lnTo>
                  <a:pt x="3057272" y="6812483"/>
                </a:lnTo>
                <a:cubicBezTo>
                  <a:pt x="3349344" y="6526480"/>
                  <a:pt x="3699831" y="6140338"/>
                  <a:pt x="4013903" y="5676816"/>
                </a:cubicBezTo>
                <a:cubicBezTo>
                  <a:pt x="4785428" y="4540391"/>
                  <a:pt x="4925774" y="3514725"/>
                  <a:pt x="4576805" y="2692372"/>
                </a:cubicBezTo>
                <a:cubicBezTo>
                  <a:pt x="4032869" y="1404221"/>
                  <a:pt x="1518774" y="347452"/>
                  <a:pt x="607661" y="0"/>
                </a:cubicBezTo>
                <a:lnTo>
                  <a:pt x="12138" y="0"/>
                </a:lnTo>
                <a:lnTo>
                  <a:pt x="0" y="5310"/>
                </a:lnTo>
                <a:cubicBezTo>
                  <a:pt x="25793" y="15173"/>
                  <a:pt x="3375138" y="1283599"/>
                  <a:pt x="3891763" y="2753821"/>
                </a:cubicBezTo>
                <a:close/>
              </a:path>
            </a:pathLst>
          </a:custGeom>
          <a:solidFill>
            <a:srgbClr val="FC4A14"/>
          </a:solidFill>
          <a:ln w="757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6F55B11B-BBA2-1426-73EA-C4CDC42B4083}"/>
              </a:ext>
            </a:extLst>
          </p:cNvPr>
          <p:cNvSpPr/>
          <p:nvPr/>
        </p:nvSpPr>
        <p:spPr>
          <a:xfrm>
            <a:off x="7652085" y="-18313"/>
            <a:ext cx="4535771" cy="6868725"/>
          </a:xfrm>
          <a:custGeom>
            <a:avLst/>
            <a:gdLst>
              <a:gd name="connsiteX0" fmla="*/ 3961557 w 4413699"/>
              <a:gd name="connsiteY0" fmla="*/ 2841063 h 6812482"/>
              <a:gd name="connsiteX1" fmla="*/ 3564036 w 4413699"/>
              <a:gd name="connsiteY1" fmla="*/ 5490952 h 6812482"/>
              <a:gd name="connsiteX2" fmla="*/ 1431532 w 4413699"/>
              <a:gd name="connsiteY2" fmla="*/ 6812483 h 6812482"/>
              <a:gd name="connsiteX3" fmla="*/ 3513208 w 4413699"/>
              <a:gd name="connsiteY3" fmla="*/ 6812483 h 6812482"/>
              <a:gd name="connsiteX4" fmla="*/ 4396252 w 4413699"/>
              <a:gd name="connsiteY4" fmla="*/ 5998474 h 6812482"/>
              <a:gd name="connsiteX5" fmla="*/ 4413700 w 4413699"/>
              <a:gd name="connsiteY5" fmla="*/ 5977233 h 6812482"/>
              <a:gd name="connsiteX6" fmla="*/ 4413700 w 4413699"/>
              <a:gd name="connsiteY6" fmla="*/ 2432921 h 6812482"/>
              <a:gd name="connsiteX7" fmla="*/ 626627 w 4413699"/>
              <a:gd name="connsiteY7" fmla="*/ 0 h 6812482"/>
              <a:gd name="connsiteX8" fmla="*/ 0 w 4413699"/>
              <a:gd name="connsiteY8" fmla="*/ 0 h 6812482"/>
              <a:gd name="connsiteX9" fmla="*/ 3961557 w 4413699"/>
              <a:gd name="connsiteY9" fmla="*/ 2841063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699" h="6812482">
                <a:moveTo>
                  <a:pt x="3961557" y="2841063"/>
                </a:moveTo>
                <a:cubicBezTo>
                  <a:pt x="4416735" y="3730934"/>
                  <a:pt x="4329492" y="4642806"/>
                  <a:pt x="3564036" y="5490952"/>
                </a:cubicBezTo>
                <a:cubicBezTo>
                  <a:pt x="3169549" y="5928681"/>
                  <a:pt x="2157539" y="6463514"/>
                  <a:pt x="1431532" y="6812483"/>
                </a:cubicBezTo>
                <a:lnTo>
                  <a:pt x="3513208" y="6812483"/>
                </a:lnTo>
                <a:cubicBezTo>
                  <a:pt x="3799211" y="6609170"/>
                  <a:pt x="4115559" y="6339857"/>
                  <a:pt x="4396252" y="5998474"/>
                </a:cubicBezTo>
                <a:cubicBezTo>
                  <a:pt x="4402321" y="5991647"/>
                  <a:pt x="4407631" y="5984819"/>
                  <a:pt x="4413700" y="5977233"/>
                </a:cubicBezTo>
                <a:lnTo>
                  <a:pt x="4413700" y="2432921"/>
                </a:lnTo>
                <a:cubicBezTo>
                  <a:pt x="3554174" y="1392083"/>
                  <a:pt x="1822984" y="516626"/>
                  <a:pt x="626627" y="0"/>
                </a:cubicBezTo>
                <a:lnTo>
                  <a:pt x="0" y="0"/>
                </a:lnTo>
                <a:cubicBezTo>
                  <a:pt x="1226702" y="541661"/>
                  <a:pt x="3337965" y="1618154"/>
                  <a:pt x="3961557" y="2841063"/>
                </a:cubicBezTo>
                <a:close/>
              </a:path>
            </a:pathLst>
          </a:custGeom>
          <a:solidFill>
            <a:srgbClr val="FF9E1B"/>
          </a:solidFill>
          <a:ln w="7577" cap="flat">
            <a:noFill/>
            <a:prstDash val="solid"/>
            <a:miter/>
          </a:ln>
        </p:spPr>
        <p:txBody>
          <a:bodyPr rtlCol="0" anchor="ctr"/>
          <a:lstStyle/>
          <a:p>
            <a:endParaRPr lang="en-US" dirty="0"/>
          </a:p>
        </p:txBody>
      </p:sp>
      <p:sp>
        <p:nvSpPr>
          <p:cNvPr id="3" name="Rectangle 2">
            <a:extLst>
              <a:ext uri="{FF2B5EF4-FFF2-40B4-BE49-F238E27FC236}">
                <a16:creationId xmlns:a16="http://schemas.microsoft.com/office/drawing/2014/main" id="{A014B532-7162-EC0C-787E-6BDE0F23A733}"/>
              </a:ext>
            </a:extLst>
          </p:cNvPr>
          <p:cNvSpPr/>
          <p:nvPr/>
        </p:nvSpPr>
        <p:spPr>
          <a:xfrm>
            <a:off x="0" y="6383989"/>
            <a:ext cx="12192000" cy="474011"/>
          </a:xfrm>
          <a:prstGeom prst="rect">
            <a:avLst/>
          </a:prstGeom>
          <a:solidFill>
            <a:srgbClr val="293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48A30E4F-9DE0-0D2F-6A3A-3D1263CD2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909" y="5385506"/>
            <a:ext cx="2206275" cy="830318"/>
          </a:xfrm>
          <a:prstGeom prst="rect">
            <a:avLst/>
          </a:prstGeom>
        </p:spPr>
      </p:pic>
      <p:sp>
        <p:nvSpPr>
          <p:cNvPr id="4" name="TextBox 3">
            <a:extLst>
              <a:ext uri="{FF2B5EF4-FFF2-40B4-BE49-F238E27FC236}">
                <a16:creationId xmlns:a16="http://schemas.microsoft.com/office/drawing/2014/main" id="{E45D7954-53E5-8FEE-11DA-A5569218B85E}"/>
              </a:ext>
            </a:extLst>
          </p:cNvPr>
          <p:cNvSpPr txBox="1"/>
          <p:nvPr/>
        </p:nvSpPr>
        <p:spPr>
          <a:xfrm>
            <a:off x="1067334" y="3385762"/>
            <a:ext cx="3140219" cy="461665"/>
          </a:xfrm>
          <a:prstGeom prst="rect">
            <a:avLst/>
          </a:prstGeom>
          <a:noFill/>
        </p:spPr>
        <p:txBody>
          <a:bodyPr wrap="none" rtlCol="0">
            <a:spAutoFit/>
          </a:bodyPr>
          <a:lstStyle/>
          <a:p>
            <a:r>
              <a:rPr lang="en-US" sz="2400" b="1" dirty="0">
                <a:solidFill>
                  <a:schemeClr val="accent1">
                    <a:lumMod val="75000"/>
                  </a:schemeClr>
                </a:solidFill>
              </a:rPr>
              <a:t>ONE WORD RESPONSE </a:t>
            </a:r>
          </a:p>
        </p:txBody>
      </p:sp>
    </p:spTree>
    <p:extLst>
      <p:ext uri="{BB962C8B-B14F-4D97-AF65-F5344CB8AC3E}">
        <p14:creationId xmlns:p14="http://schemas.microsoft.com/office/powerpoint/2010/main" val="310128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67DA-3246-FEFE-7AC3-6971C796A3BA}"/>
              </a:ext>
            </a:extLst>
          </p:cNvPr>
          <p:cNvSpPr>
            <a:spLocks noGrp="1"/>
          </p:cNvSpPr>
          <p:nvPr>
            <p:ph type="title"/>
          </p:nvPr>
        </p:nvSpPr>
        <p:spPr>
          <a:xfrm>
            <a:off x="640237" y="198138"/>
            <a:ext cx="10515600" cy="1325563"/>
          </a:xfrm>
        </p:spPr>
        <p:txBody>
          <a:bodyPr/>
          <a:lstStyle/>
          <a:p>
            <a:pPr algn="ctr"/>
            <a:r>
              <a:rPr lang="en-US" dirty="0">
                <a:solidFill>
                  <a:schemeClr val="accent1">
                    <a:lumMod val="75000"/>
                  </a:schemeClr>
                </a:solidFill>
              </a:rPr>
              <a:t>DISCUSSION TOPICS</a:t>
            </a:r>
          </a:p>
        </p:txBody>
      </p:sp>
      <p:sp>
        <p:nvSpPr>
          <p:cNvPr id="4" name="Content Placeholder 3">
            <a:extLst>
              <a:ext uri="{FF2B5EF4-FFF2-40B4-BE49-F238E27FC236}">
                <a16:creationId xmlns:a16="http://schemas.microsoft.com/office/drawing/2014/main" id="{A463CA0F-BFA4-F417-2F88-9BC75E49A4F7}"/>
              </a:ext>
            </a:extLst>
          </p:cNvPr>
          <p:cNvSpPr>
            <a:spLocks noGrp="1"/>
          </p:cNvSpPr>
          <p:nvPr>
            <p:ph idx="1"/>
          </p:nvPr>
        </p:nvSpPr>
        <p:spPr>
          <a:xfrm>
            <a:off x="3397193" y="1566150"/>
            <a:ext cx="7377643" cy="4533319"/>
          </a:xfrm>
        </p:spPr>
        <p:txBody>
          <a:bodyPr>
            <a:normAutofit/>
          </a:bodyPr>
          <a:lstStyle/>
          <a:p>
            <a:r>
              <a:rPr lang="en-US" sz="3600" b="1" dirty="0">
                <a:solidFill>
                  <a:schemeClr val="accent1">
                    <a:lumMod val="75000"/>
                  </a:schemeClr>
                </a:solidFill>
              </a:rPr>
              <a:t>Lemmie Background and Experience</a:t>
            </a:r>
          </a:p>
          <a:p>
            <a:r>
              <a:rPr lang="en-US" sz="3600" b="1" dirty="0">
                <a:solidFill>
                  <a:schemeClr val="accent1">
                    <a:lumMod val="75000"/>
                  </a:schemeClr>
                </a:solidFill>
              </a:rPr>
              <a:t>What Does the Kettering Foundation Do?</a:t>
            </a:r>
          </a:p>
          <a:p>
            <a:r>
              <a:rPr lang="en-US" sz="3600" b="1" dirty="0">
                <a:solidFill>
                  <a:schemeClr val="accent1">
                    <a:lumMod val="75000"/>
                  </a:schemeClr>
                </a:solidFill>
              </a:rPr>
              <a:t>Fostering Democratic Innovation</a:t>
            </a:r>
          </a:p>
          <a:p>
            <a:r>
              <a:rPr lang="en-US" sz="3600" b="1" dirty="0">
                <a:solidFill>
                  <a:schemeClr val="accent1">
                    <a:lumMod val="75000"/>
                  </a:schemeClr>
                </a:solidFill>
              </a:rPr>
              <a:t>Cultivating Public Trust</a:t>
            </a:r>
          </a:p>
          <a:p>
            <a:r>
              <a:rPr lang="en-US" sz="3600" b="1" dirty="0">
                <a:solidFill>
                  <a:schemeClr val="accent1">
                    <a:lumMod val="75000"/>
                  </a:schemeClr>
                </a:solidFill>
              </a:rPr>
              <a:t>Building Resilient Communities</a:t>
            </a:r>
          </a:p>
          <a:p>
            <a:endParaRPr lang="en-US" dirty="0"/>
          </a:p>
        </p:txBody>
      </p:sp>
      <p:sp>
        <p:nvSpPr>
          <p:cNvPr id="7" name="Slide Number Placeholder 6">
            <a:extLst>
              <a:ext uri="{FF2B5EF4-FFF2-40B4-BE49-F238E27FC236}">
                <a16:creationId xmlns:a16="http://schemas.microsoft.com/office/drawing/2014/main" id="{0ECA47F8-5837-1EA1-AC74-738E0816A554}"/>
              </a:ext>
            </a:extLst>
          </p:cNvPr>
          <p:cNvSpPr>
            <a:spLocks noGrp="1"/>
          </p:cNvSpPr>
          <p:nvPr>
            <p:ph type="sldNum" sz="quarter" idx="12"/>
          </p:nvPr>
        </p:nvSpPr>
        <p:spPr/>
        <p:txBody>
          <a:bodyPr/>
          <a:lstStyle/>
          <a:p>
            <a:fld id="{463C19E6-5561-B345-AF40-20F602F94E2C}" type="slidenum">
              <a:rPr lang="en-US" smtClean="0"/>
              <a:pPr/>
              <a:t>3</a:t>
            </a:fld>
            <a:endParaRPr lang="en-US" dirty="0"/>
          </a:p>
        </p:txBody>
      </p:sp>
      <p:sp>
        <p:nvSpPr>
          <p:cNvPr id="6" name="Content Placeholder 2">
            <a:extLst>
              <a:ext uri="{FF2B5EF4-FFF2-40B4-BE49-F238E27FC236}">
                <a16:creationId xmlns:a16="http://schemas.microsoft.com/office/drawing/2014/main" id="{59F44B1F-77AE-412F-A009-123156FD9BED}"/>
              </a:ext>
            </a:extLst>
          </p:cNvPr>
          <p:cNvSpPr txBox="1">
            <a:spLocks/>
          </p:cNvSpPr>
          <p:nvPr/>
        </p:nvSpPr>
        <p:spPr>
          <a:xfrm>
            <a:off x="2768440" y="1566150"/>
            <a:ext cx="8236568" cy="1459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spcAft>
                <a:spcPts val="600"/>
              </a:spcAft>
              <a:buNone/>
            </a:pPr>
            <a:endParaRPr lang="en-US" sz="2000" b="1" dirty="0">
              <a:solidFill>
                <a:srgbClr val="3B3B3C"/>
              </a:solidFill>
              <a:latin typeface="News Gothic MT" panose="020B0503020103020203" pitchFamily="34" charset="0"/>
            </a:endParaRPr>
          </a:p>
        </p:txBody>
      </p:sp>
      <p:sp>
        <p:nvSpPr>
          <p:cNvPr id="10" name="Content Placeholder 2">
            <a:extLst>
              <a:ext uri="{FF2B5EF4-FFF2-40B4-BE49-F238E27FC236}">
                <a16:creationId xmlns:a16="http://schemas.microsoft.com/office/drawing/2014/main" id="{FB55C34C-AA7E-4AEF-95FE-1F2A5D7CE574}"/>
              </a:ext>
            </a:extLst>
          </p:cNvPr>
          <p:cNvSpPr txBox="1">
            <a:spLocks/>
          </p:cNvSpPr>
          <p:nvPr/>
        </p:nvSpPr>
        <p:spPr>
          <a:xfrm>
            <a:off x="3553905" y="2598426"/>
            <a:ext cx="6391374" cy="3866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spcAft>
                <a:spcPts val="1400"/>
              </a:spcAft>
              <a:buNone/>
            </a:pPr>
            <a:endParaRPr lang="en-US" sz="1200" dirty="0">
              <a:solidFill>
                <a:srgbClr val="3B3B3C"/>
              </a:solidFill>
            </a:endParaRPr>
          </a:p>
        </p:txBody>
      </p:sp>
      <p:sp>
        <p:nvSpPr>
          <p:cNvPr id="3" name="Arc 2">
            <a:extLst>
              <a:ext uri="{FF2B5EF4-FFF2-40B4-BE49-F238E27FC236}">
                <a16:creationId xmlns:a16="http://schemas.microsoft.com/office/drawing/2014/main" id="{C49C9F09-BD00-3BB9-97B4-00B023FD448A}"/>
              </a:ext>
            </a:extLst>
          </p:cNvPr>
          <p:cNvSpPr/>
          <p:nvPr/>
        </p:nvSpPr>
        <p:spPr>
          <a:xfrm rot="1808917">
            <a:off x="-7072729" y="699722"/>
            <a:ext cx="9951359" cy="7537249"/>
          </a:xfrm>
          <a:prstGeom prst="arc">
            <a:avLst>
              <a:gd name="adj1" fmla="val 16402127"/>
              <a:gd name="adj2" fmla="val 21534402"/>
            </a:avLst>
          </a:prstGeom>
          <a:ln w="12700">
            <a:solidFill>
              <a:srgbClr val="FF9E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014D0F2-9503-4DD7-D166-984979033686}"/>
              </a:ext>
            </a:extLst>
          </p:cNvPr>
          <p:cNvPicPr>
            <a:picLocks noChangeAspect="1"/>
          </p:cNvPicPr>
          <p:nvPr/>
        </p:nvPicPr>
        <p:blipFill rotWithShape="1">
          <a:blip r:embed="rId2"/>
          <a:srcRect l="20491" r="21026"/>
          <a:stretch/>
        </p:blipFill>
        <p:spPr>
          <a:xfrm>
            <a:off x="1" y="1851954"/>
            <a:ext cx="2757025" cy="3154091"/>
          </a:xfrm>
          <a:custGeom>
            <a:avLst/>
            <a:gdLst>
              <a:gd name="connsiteX0" fmla="*/ 1195343 w 2893807"/>
              <a:gd name="connsiteY0" fmla="*/ 0 h 3310572"/>
              <a:gd name="connsiteX1" fmla="*/ 2893807 w 2893807"/>
              <a:gd name="connsiteY1" fmla="*/ 1655286 h 3310572"/>
              <a:gd name="connsiteX2" fmla="*/ 1195343 w 2893807"/>
              <a:gd name="connsiteY2" fmla="*/ 3310572 h 3310572"/>
              <a:gd name="connsiteX3" fmla="*/ 114962 w 2893807"/>
              <a:gd name="connsiteY3" fmla="*/ 2932585 h 3310572"/>
              <a:gd name="connsiteX4" fmla="*/ 0 w 2893807"/>
              <a:gd name="connsiteY4" fmla="*/ 2830757 h 3310572"/>
              <a:gd name="connsiteX5" fmla="*/ 0 w 2893807"/>
              <a:gd name="connsiteY5" fmla="*/ 479816 h 3310572"/>
              <a:gd name="connsiteX6" fmla="*/ 114962 w 2893807"/>
              <a:gd name="connsiteY6" fmla="*/ 377987 h 3310572"/>
              <a:gd name="connsiteX7" fmla="*/ 1195343 w 2893807"/>
              <a:gd name="connsiteY7" fmla="*/ 0 h 331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3807" h="3310572">
                <a:moveTo>
                  <a:pt x="1195343" y="0"/>
                </a:moveTo>
                <a:cubicBezTo>
                  <a:pt x="2133379" y="0"/>
                  <a:pt x="2893807" y="741097"/>
                  <a:pt x="2893807" y="1655286"/>
                </a:cubicBezTo>
                <a:cubicBezTo>
                  <a:pt x="2893807" y="2569475"/>
                  <a:pt x="2133379" y="3310572"/>
                  <a:pt x="1195343" y="3310572"/>
                </a:cubicBezTo>
                <a:cubicBezTo>
                  <a:pt x="784952" y="3310572"/>
                  <a:pt x="408557" y="3168722"/>
                  <a:pt x="114962" y="2932585"/>
                </a:cubicBezTo>
                <a:lnTo>
                  <a:pt x="0" y="2830757"/>
                </a:lnTo>
                <a:lnTo>
                  <a:pt x="0" y="479816"/>
                </a:lnTo>
                <a:lnTo>
                  <a:pt x="114962" y="377987"/>
                </a:lnTo>
                <a:cubicBezTo>
                  <a:pt x="408557" y="141851"/>
                  <a:pt x="784952" y="0"/>
                  <a:pt x="1195343" y="0"/>
                </a:cubicBezTo>
                <a:close/>
              </a:path>
            </a:pathLst>
          </a:custGeom>
        </p:spPr>
      </p:pic>
    </p:spTree>
    <p:extLst>
      <p:ext uri="{BB962C8B-B14F-4D97-AF65-F5344CB8AC3E}">
        <p14:creationId xmlns:p14="http://schemas.microsoft.com/office/powerpoint/2010/main" val="3248188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A3C-0E9F-8997-71F1-84EFF10561CE}"/>
              </a:ext>
            </a:extLst>
          </p:cNvPr>
          <p:cNvSpPr>
            <a:spLocks noGrp="1"/>
          </p:cNvSpPr>
          <p:nvPr>
            <p:ph type="ctrTitle"/>
          </p:nvPr>
        </p:nvSpPr>
        <p:spPr>
          <a:xfrm>
            <a:off x="804732" y="746305"/>
            <a:ext cx="7581089" cy="4691604"/>
          </a:xfrm>
        </p:spPr>
        <p:txBody>
          <a:bodyPr>
            <a:noAutofit/>
          </a:bodyPr>
          <a:lstStyle/>
          <a:p>
            <a:pPr marL="0" marR="0">
              <a:lnSpc>
                <a:spcPct val="125000"/>
              </a:lnSpc>
              <a:spcBef>
                <a:spcPts val="0"/>
              </a:spcBef>
              <a:spcAft>
                <a:spcPts val="0"/>
              </a:spcAft>
            </a:pPr>
            <a:r>
              <a:rPr lang="en-US" sz="20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These days, everyone seems to be drawing lines and picking sides. Now more than ever, we need leaders who can keep their heads when everyone else is losing theirs. The Midwesterner in me calls this grit. But grit isn't formed by standing on your side and holding the line. Grit is formed by going through the middle - by having the hard conversation, by building tough bridges, by seeking consensus. Start by asking questions. When you ask questions, you move from polarization to problem solving."</a:t>
            </a:r>
            <a:br>
              <a:rPr lang="en-US" sz="1800" b="1" dirty="0">
                <a:solidFill>
                  <a:schemeClr val="accent1">
                    <a:lumMod val="75000"/>
                  </a:schemeClr>
                </a:solidFill>
                <a:effectLst/>
                <a:latin typeface="Georgia" panose="02040502050405020303" pitchFamily="18" charset="0"/>
                <a:ea typeface="Calibri" panose="020F0502020204030204" pitchFamily="34" charset="0"/>
                <a:cs typeface="Calibri" panose="020F0502020204030204" pitchFamily="34" charset="0"/>
              </a:rPr>
            </a:br>
            <a:br>
              <a:rPr lang="en-US" sz="1800" dirty="0">
                <a:solidFill>
                  <a:schemeClr val="accent1">
                    <a:lumMod val="75000"/>
                  </a:schemeClr>
                </a:solidFill>
                <a:effectLst/>
                <a:latin typeface="Calibri" panose="020F0502020204030204" pitchFamily="34" charset="0"/>
                <a:ea typeface="Times New Roman" panose="02020603050405020304" pitchFamily="18" charset="0"/>
              </a:rPr>
            </a:br>
            <a:r>
              <a:rPr lang="en-US" sz="1800" b="0" dirty="0">
                <a:solidFill>
                  <a:schemeClr val="accent1">
                    <a:lumMod val="75000"/>
                  </a:schemeClr>
                </a:solidFill>
                <a:effectLst/>
                <a:latin typeface="Calibri" panose="020F0502020204030204" pitchFamily="34" charset="0"/>
                <a:ea typeface="Times New Roman" panose="02020603050405020304" pitchFamily="18" charset="0"/>
              </a:rPr>
              <a:t>SUSAN NEELY,</a:t>
            </a:r>
            <a:br>
              <a:rPr lang="en-US" sz="1800" b="0" dirty="0">
                <a:solidFill>
                  <a:schemeClr val="accent1">
                    <a:lumMod val="75000"/>
                  </a:schemeClr>
                </a:solidFill>
                <a:effectLst/>
                <a:latin typeface="Calibri" panose="020F0502020204030204" pitchFamily="34" charset="0"/>
                <a:ea typeface="Times New Roman" panose="02020603050405020304" pitchFamily="18" charset="0"/>
              </a:rPr>
            </a:br>
            <a:r>
              <a:rPr lang="en-US" sz="1800" b="0" dirty="0">
                <a:solidFill>
                  <a:schemeClr val="accent1">
                    <a:lumMod val="75000"/>
                  </a:schemeClr>
                </a:solidFill>
                <a:effectLst/>
                <a:latin typeface="Calibri" panose="020F0502020204030204" pitchFamily="34" charset="0"/>
                <a:ea typeface="Times New Roman" panose="02020603050405020304" pitchFamily="18" charset="0"/>
              </a:rPr>
              <a:t>PRESIDENT AND CEO OF THE AMERICAN COUNCIL OF LIFE INSURERS</a:t>
            </a:r>
            <a:endParaRPr lang="en-US" sz="2000" b="0" dirty="0">
              <a:solidFill>
                <a:schemeClr val="accent1">
                  <a:lumMod val="75000"/>
                </a:schemeClr>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ADA2D77-1AB2-D0A9-8C20-069435B99230}"/>
              </a:ext>
            </a:extLst>
          </p:cNvPr>
          <p:cNvPicPr>
            <a:picLocks noChangeAspect="1"/>
          </p:cNvPicPr>
          <p:nvPr/>
        </p:nvPicPr>
        <p:blipFill>
          <a:blip r:embed="rId2"/>
          <a:stretch>
            <a:fillRect/>
          </a:stretch>
        </p:blipFill>
        <p:spPr>
          <a:xfrm>
            <a:off x="10178142" y="264281"/>
            <a:ext cx="1577315" cy="429619"/>
          </a:xfrm>
          <a:prstGeom prst="rect">
            <a:avLst/>
          </a:prstGeom>
        </p:spPr>
      </p:pic>
      <p:sp>
        <p:nvSpPr>
          <p:cNvPr id="13" name="Freeform 12">
            <a:extLst>
              <a:ext uri="{FF2B5EF4-FFF2-40B4-BE49-F238E27FC236}">
                <a16:creationId xmlns:a16="http://schemas.microsoft.com/office/drawing/2014/main" id="{081E2AC4-CA04-86DA-15DE-621FBF798C81}"/>
              </a:ext>
            </a:extLst>
          </p:cNvPr>
          <p:cNvSpPr/>
          <p:nvPr/>
        </p:nvSpPr>
        <p:spPr>
          <a:xfrm>
            <a:off x="8988337" y="-10726"/>
            <a:ext cx="3199519" cy="1807916"/>
          </a:xfrm>
          <a:custGeom>
            <a:avLst/>
            <a:gdLst>
              <a:gd name="connsiteX0" fmla="*/ 3113411 w 3113410"/>
              <a:gd name="connsiteY0" fmla="*/ 1343531 h 1759259"/>
              <a:gd name="connsiteX1" fmla="*/ 662283 w 3113410"/>
              <a:gd name="connsiteY1" fmla="*/ 31862 h 1759259"/>
              <a:gd name="connsiteX2" fmla="*/ 591730 w 3113410"/>
              <a:gd name="connsiteY2" fmla="*/ 0 h 1759259"/>
              <a:gd name="connsiteX3" fmla="*/ 0 w 3113410"/>
              <a:gd name="connsiteY3" fmla="*/ 0 h 1759259"/>
              <a:gd name="connsiteX4" fmla="*/ 3113411 w 3113410"/>
              <a:gd name="connsiteY4" fmla="*/ 1759259 h 1759259"/>
              <a:gd name="connsiteX5" fmla="*/ 3113411 w 3113410"/>
              <a:gd name="connsiteY5" fmla="*/ 1343531 h 175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3410" h="1759259">
                <a:moveTo>
                  <a:pt x="3113411" y="1343531"/>
                </a:moveTo>
                <a:cubicBezTo>
                  <a:pt x="2398783" y="888354"/>
                  <a:pt x="1568844" y="447591"/>
                  <a:pt x="662283" y="31862"/>
                </a:cubicBezTo>
                <a:cubicBezTo>
                  <a:pt x="638765" y="21242"/>
                  <a:pt x="615248" y="10621"/>
                  <a:pt x="591730" y="0"/>
                </a:cubicBezTo>
                <a:lnTo>
                  <a:pt x="0" y="0"/>
                </a:lnTo>
                <a:cubicBezTo>
                  <a:pt x="958906" y="440004"/>
                  <a:pt x="2140849" y="1050700"/>
                  <a:pt x="3113411" y="1759259"/>
                </a:cubicBezTo>
                <a:lnTo>
                  <a:pt x="3113411" y="1343531"/>
                </a:lnTo>
                <a:close/>
              </a:path>
            </a:pathLst>
          </a:custGeom>
          <a:solidFill>
            <a:srgbClr val="43BFB0"/>
          </a:solidFill>
          <a:ln w="757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0B15BDCD-C805-FD80-13A8-E40D60112002}"/>
              </a:ext>
            </a:extLst>
          </p:cNvPr>
          <p:cNvSpPr/>
          <p:nvPr/>
        </p:nvSpPr>
        <p:spPr>
          <a:xfrm>
            <a:off x="6364394" y="-10725"/>
            <a:ext cx="4889062" cy="6861138"/>
          </a:xfrm>
          <a:custGeom>
            <a:avLst/>
            <a:gdLst>
              <a:gd name="connsiteX0" fmla="*/ 3891763 w 4757482"/>
              <a:gd name="connsiteY0" fmla="*/ 2753821 h 6812482"/>
              <a:gd name="connsiteX1" fmla="*/ 1194840 w 4757482"/>
              <a:gd name="connsiteY1" fmla="*/ 6812483 h 6812482"/>
              <a:gd name="connsiteX2" fmla="*/ 3057272 w 4757482"/>
              <a:gd name="connsiteY2" fmla="*/ 6812483 h 6812482"/>
              <a:gd name="connsiteX3" fmla="*/ 4013903 w 4757482"/>
              <a:gd name="connsiteY3" fmla="*/ 5676816 h 6812482"/>
              <a:gd name="connsiteX4" fmla="*/ 4576805 w 4757482"/>
              <a:gd name="connsiteY4" fmla="*/ 2692372 h 6812482"/>
              <a:gd name="connsiteX5" fmla="*/ 607661 w 4757482"/>
              <a:gd name="connsiteY5" fmla="*/ 0 h 6812482"/>
              <a:gd name="connsiteX6" fmla="*/ 12138 w 4757482"/>
              <a:gd name="connsiteY6" fmla="*/ 0 h 6812482"/>
              <a:gd name="connsiteX7" fmla="*/ 0 w 4757482"/>
              <a:gd name="connsiteY7" fmla="*/ 5310 h 6812482"/>
              <a:gd name="connsiteX8" fmla="*/ 3891763 w 4757482"/>
              <a:gd name="connsiteY8" fmla="*/ 2753821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82" h="6812482">
                <a:moveTo>
                  <a:pt x="3891763" y="2753821"/>
                </a:moveTo>
                <a:cubicBezTo>
                  <a:pt x="4399286" y="4189146"/>
                  <a:pt x="2394231" y="5927922"/>
                  <a:pt x="1194840" y="6812483"/>
                </a:cubicBezTo>
                <a:lnTo>
                  <a:pt x="3057272" y="6812483"/>
                </a:lnTo>
                <a:cubicBezTo>
                  <a:pt x="3349344" y="6526480"/>
                  <a:pt x="3699831" y="6140338"/>
                  <a:pt x="4013903" y="5676816"/>
                </a:cubicBezTo>
                <a:cubicBezTo>
                  <a:pt x="4785428" y="4540391"/>
                  <a:pt x="4925774" y="3514725"/>
                  <a:pt x="4576805" y="2692372"/>
                </a:cubicBezTo>
                <a:cubicBezTo>
                  <a:pt x="4032869" y="1404221"/>
                  <a:pt x="1518774" y="347452"/>
                  <a:pt x="607661" y="0"/>
                </a:cubicBezTo>
                <a:lnTo>
                  <a:pt x="12138" y="0"/>
                </a:lnTo>
                <a:lnTo>
                  <a:pt x="0" y="5310"/>
                </a:lnTo>
                <a:cubicBezTo>
                  <a:pt x="25793" y="15173"/>
                  <a:pt x="3375138" y="1283599"/>
                  <a:pt x="3891763" y="2753821"/>
                </a:cubicBezTo>
                <a:close/>
              </a:path>
            </a:pathLst>
          </a:custGeom>
          <a:solidFill>
            <a:srgbClr val="FC4A14"/>
          </a:solidFill>
          <a:ln w="757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6F55B11B-BBA2-1426-73EA-C4CDC42B4083}"/>
              </a:ext>
            </a:extLst>
          </p:cNvPr>
          <p:cNvSpPr/>
          <p:nvPr/>
        </p:nvSpPr>
        <p:spPr>
          <a:xfrm>
            <a:off x="7652085" y="-18313"/>
            <a:ext cx="4535771" cy="6868725"/>
          </a:xfrm>
          <a:custGeom>
            <a:avLst/>
            <a:gdLst>
              <a:gd name="connsiteX0" fmla="*/ 3961557 w 4413699"/>
              <a:gd name="connsiteY0" fmla="*/ 2841063 h 6812482"/>
              <a:gd name="connsiteX1" fmla="*/ 3564036 w 4413699"/>
              <a:gd name="connsiteY1" fmla="*/ 5490952 h 6812482"/>
              <a:gd name="connsiteX2" fmla="*/ 1431532 w 4413699"/>
              <a:gd name="connsiteY2" fmla="*/ 6812483 h 6812482"/>
              <a:gd name="connsiteX3" fmla="*/ 3513208 w 4413699"/>
              <a:gd name="connsiteY3" fmla="*/ 6812483 h 6812482"/>
              <a:gd name="connsiteX4" fmla="*/ 4396252 w 4413699"/>
              <a:gd name="connsiteY4" fmla="*/ 5998474 h 6812482"/>
              <a:gd name="connsiteX5" fmla="*/ 4413700 w 4413699"/>
              <a:gd name="connsiteY5" fmla="*/ 5977233 h 6812482"/>
              <a:gd name="connsiteX6" fmla="*/ 4413700 w 4413699"/>
              <a:gd name="connsiteY6" fmla="*/ 2432921 h 6812482"/>
              <a:gd name="connsiteX7" fmla="*/ 626627 w 4413699"/>
              <a:gd name="connsiteY7" fmla="*/ 0 h 6812482"/>
              <a:gd name="connsiteX8" fmla="*/ 0 w 4413699"/>
              <a:gd name="connsiteY8" fmla="*/ 0 h 6812482"/>
              <a:gd name="connsiteX9" fmla="*/ 3961557 w 4413699"/>
              <a:gd name="connsiteY9" fmla="*/ 2841063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699" h="6812482">
                <a:moveTo>
                  <a:pt x="3961557" y="2841063"/>
                </a:moveTo>
                <a:cubicBezTo>
                  <a:pt x="4416735" y="3730934"/>
                  <a:pt x="4329492" y="4642806"/>
                  <a:pt x="3564036" y="5490952"/>
                </a:cubicBezTo>
                <a:cubicBezTo>
                  <a:pt x="3169549" y="5928681"/>
                  <a:pt x="2157539" y="6463514"/>
                  <a:pt x="1431532" y="6812483"/>
                </a:cubicBezTo>
                <a:lnTo>
                  <a:pt x="3513208" y="6812483"/>
                </a:lnTo>
                <a:cubicBezTo>
                  <a:pt x="3799211" y="6609170"/>
                  <a:pt x="4115559" y="6339857"/>
                  <a:pt x="4396252" y="5998474"/>
                </a:cubicBezTo>
                <a:cubicBezTo>
                  <a:pt x="4402321" y="5991647"/>
                  <a:pt x="4407631" y="5984819"/>
                  <a:pt x="4413700" y="5977233"/>
                </a:cubicBezTo>
                <a:lnTo>
                  <a:pt x="4413700" y="2432921"/>
                </a:lnTo>
                <a:cubicBezTo>
                  <a:pt x="3554174" y="1392083"/>
                  <a:pt x="1822984" y="516626"/>
                  <a:pt x="626627" y="0"/>
                </a:cubicBezTo>
                <a:lnTo>
                  <a:pt x="0" y="0"/>
                </a:lnTo>
                <a:cubicBezTo>
                  <a:pt x="1226702" y="541661"/>
                  <a:pt x="3337965" y="1618154"/>
                  <a:pt x="3961557" y="2841063"/>
                </a:cubicBezTo>
                <a:close/>
              </a:path>
            </a:pathLst>
          </a:custGeom>
          <a:solidFill>
            <a:srgbClr val="FF9E1B"/>
          </a:solidFill>
          <a:ln w="7577" cap="flat">
            <a:noFill/>
            <a:prstDash val="solid"/>
            <a:miter/>
          </a:ln>
        </p:spPr>
        <p:txBody>
          <a:bodyPr rtlCol="0" anchor="ctr"/>
          <a:lstStyle/>
          <a:p>
            <a:endParaRPr lang="en-US" dirty="0"/>
          </a:p>
        </p:txBody>
      </p:sp>
      <p:sp>
        <p:nvSpPr>
          <p:cNvPr id="3" name="Rectangle 2">
            <a:extLst>
              <a:ext uri="{FF2B5EF4-FFF2-40B4-BE49-F238E27FC236}">
                <a16:creationId xmlns:a16="http://schemas.microsoft.com/office/drawing/2014/main" id="{A014B532-7162-EC0C-787E-6BDE0F23A733}"/>
              </a:ext>
            </a:extLst>
          </p:cNvPr>
          <p:cNvSpPr/>
          <p:nvPr/>
        </p:nvSpPr>
        <p:spPr>
          <a:xfrm>
            <a:off x="0" y="6383989"/>
            <a:ext cx="12192000" cy="474011"/>
          </a:xfrm>
          <a:prstGeom prst="rect">
            <a:avLst/>
          </a:prstGeom>
          <a:solidFill>
            <a:srgbClr val="293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48A30E4F-9DE0-0D2F-6A3A-3D1263CD2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909" y="5385506"/>
            <a:ext cx="2206275" cy="830318"/>
          </a:xfrm>
          <a:prstGeom prst="rect">
            <a:avLst/>
          </a:prstGeom>
        </p:spPr>
      </p:pic>
    </p:spTree>
    <p:extLst>
      <p:ext uri="{BB962C8B-B14F-4D97-AF65-F5344CB8AC3E}">
        <p14:creationId xmlns:p14="http://schemas.microsoft.com/office/powerpoint/2010/main" val="3335945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4E1537-8754-532B-A0DB-A9F9761463CF}"/>
              </a:ext>
            </a:extLst>
          </p:cNvPr>
          <p:cNvSpPr>
            <a:spLocks noGrp="1"/>
          </p:cNvSpPr>
          <p:nvPr>
            <p:ph type="sldNum" sz="quarter" idx="12"/>
          </p:nvPr>
        </p:nvSpPr>
        <p:spPr/>
        <p:txBody>
          <a:bodyPr/>
          <a:lstStyle/>
          <a:p>
            <a:fld id="{463C19E6-5561-B345-AF40-20F602F94E2C}" type="slidenum">
              <a:rPr lang="en-US" smtClean="0"/>
              <a:t>31</a:t>
            </a:fld>
            <a:endParaRPr lang="en-US" dirty="0"/>
          </a:p>
        </p:txBody>
      </p:sp>
      <p:pic>
        <p:nvPicPr>
          <p:cNvPr id="4" name="Picture 3">
            <a:extLst>
              <a:ext uri="{FF2B5EF4-FFF2-40B4-BE49-F238E27FC236}">
                <a16:creationId xmlns:a16="http://schemas.microsoft.com/office/drawing/2014/main" id="{122C95CB-F831-4D66-3EB0-337AF4F0250E}"/>
              </a:ext>
            </a:extLst>
          </p:cNvPr>
          <p:cNvPicPr>
            <a:picLocks noChangeAspect="1"/>
          </p:cNvPicPr>
          <p:nvPr/>
        </p:nvPicPr>
        <p:blipFill>
          <a:blip r:embed="rId3"/>
          <a:stretch>
            <a:fillRect/>
          </a:stretch>
        </p:blipFill>
        <p:spPr>
          <a:xfrm>
            <a:off x="9714865" y="4433822"/>
            <a:ext cx="1631950" cy="444500"/>
          </a:xfrm>
          <a:prstGeom prst="rect">
            <a:avLst/>
          </a:prstGeom>
        </p:spPr>
      </p:pic>
      <p:sp>
        <p:nvSpPr>
          <p:cNvPr id="5" name="Title 1">
            <a:extLst>
              <a:ext uri="{FF2B5EF4-FFF2-40B4-BE49-F238E27FC236}">
                <a16:creationId xmlns:a16="http://schemas.microsoft.com/office/drawing/2014/main" id="{C9BB9AFC-0B2C-B4C0-2920-0A1A8953F472}"/>
              </a:ext>
            </a:extLst>
          </p:cNvPr>
          <p:cNvSpPr txBox="1">
            <a:spLocks/>
          </p:cNvSpPr>
          <p:nvPr/>
        </p:nvSpPr>
        <p:spPr>
          <a:xfrm>
            <a:off x="6174845" y="1885464"/>
            <a:ext cx="5727595" cy="1809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pPr>
            <a:r>
              <a:rPr lang="en-US" sz="6000" b="1" spc="600" dirty="0">
                <a:solidFill>
                  <a:schemeClr val="accent1">
                    <a:lumMod val="75000"/>
                  </a:schemeClr>
                </a:solidFill>
                <a:latin typeface="News Gothic MT" panose="020B0503020103020203" pitchFamily="34" charset="0"/>
                <a:cs typeface="Archivo Narrow SemiBold" pitchFamily="2" charset="77"/>
              </a:rPr>
              <a:t>THANK YOU</a:t>
            </a:r>
          </a:p>
          <a:p>
            <a:pPr>
              <a:lnSpc>
                <a:spcPts val="5000"/>
              </a:lnSpc>
            </a:pPr>
            <a:r>
              <a:rPr lang="en-US" sz="2000" b="1" spc="600" dirty="0">
                <a:solidFill>
                  <a:schemeClr val="accent1">
                    <a:lumMod val="75000"/>
                  </a:schemeClr>
                </a:solidFill>
                <a:latin typeface="Arial" panose="020B0604020202020204" pitchFamily="34" charset="0"/>
                <a:cs typeface="Arial" panose="020B0604020202020204" pitchFamily="34" charset="0"/>
              </a:rPr>
              <a:t>vlemmie@kettering.org</a:t>
            </a:r>
          </a:p>
        </p:txBody>
      </p:sp>
      <p:pic>
        <p:nvPicPr>
          <p:cNvPr id="6" name="Graphic 5">
            <a:extLst>
              <a:ext uri="{FF2B5EF4-FFF2-40B4-BE49-F238E27FC236}">
                <a16:creationId xmlns:a16="http://schemas.microsoft.com/office/drawing/2014/main" id="{D825E261-9331-2EE6-1B0C-CA15D27BDE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5846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3"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9" name="Freeform: Shape 2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0" name="Freeform: Shape 2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1" name="Freeform: Shape 3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2" name="Freeform: Shape 3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3" name="Freeform: Shape 3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4" name="Freeform: Shape 3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5" name="Freeform: Shape 3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13" name="Title 1">
            <a:extLst>
              <a:ext uri="{FF2B5EF4-FFF2-40B4-BE49-F238E27FC236}">
                <a16:creationId xmlns:a16="http://schemas.microsoft.com/office/drawing/2014/main" id="{CA7CFC0B-3258-35A6-FDC0-9FA7D169507C}"/>
              </a:ext>
            </a:extLst>
          </p:cNvPr>
          <p:cNvSpPr txBox="1">
            <a:spLocks/>
          </p:cNvSpPr>
          <p:nvPr/>
        </p:nvSpPr>
        <p:spPr>
          <a:xfrm>
            <a:off x="786385" y="756745"/>
            <a:ext cx="3778989" cy="31033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a:solidFill>
                  <a:schemeClr val="tx1"/>
                </a:solidFill>
                <a:latin typeface="News Gothic MT" panose="020B0503020103020203" pitchFamily="34" charset="0"/>
                <a:ea typeface="+mj-ea"/>
                <a:cs typeface="+mj-cs"/>
              </a:defRPr>
            </a:lvl1pPr>
          </a:lstStyle>
          <a:p>
            <a:pPr>
              <a:spcAft>
                <a:spcPts val="600"/>
              </a:spcAft>
            </a:pPr>
            <a:r>
              <a:rPr lang="en-US" sz="4800" kern="1200" dirty="0">
                <a:solidFill>
                  <a:schemeClr val="accent1">
                    <a:lumMod val="75000"/>
                  </a:schemeClr>
                </a:solidFill>
                <a:latin typeface="+mj-lt"/>
                <a:ea typeface="+mj-ea"/>
                <a:cs typeface="+mj-cs"/>
              </a:rPr>
              <a:t>BACKGROUND and EXPERIENCE</a:t>
            </a:r>
          </a:p>
        </p:txBody>
      </p:sp>
      <p:sp>
        <p:nvSpPr>
          <p:cNvPr id="7" name="Content Placeholder 2">
            <a:extLst>
              <a:ext uri="{FF2B5EF4-FFF2-40B4-BE49-F238E27FC236}">
                <a16:creationId xmlns:a16="http://schemas.microsoft.com/office/drawing/2014/main" id="{2812B362-E5BE-10B9-1011-B7520E3752BD}"/>
              </a:ext>
            </a:extLst>
          </p:cNvPr>
          <p:cNvSpPr txBox="1">
            <a:spLocks/>
          </p:cNvSpPr>
          <p:nvPr/>
        </p:nvSpPr>
        <p:spPr>
          <a:xfrm>
            <a:off x="1085833" y="2226231"/>
            <a:ext cx="3629319" cy="3043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spcAft>
                <a:spcPts val="600"/>
              </a:spcAft>
              <a:buNone/>
            </a:pPr>
            <a:endParaRPr lang="en-US" sz="2000" b="1" dirty="0">
              <a:solidFill>
                <a:srgbClr val="3B3B3C"/>
              </a:solidFill>
              <a:latin typeface="News Gothic MT" panose="020B0503020103020203" pitchFamily="34" charset="0"/>
            </a:endParaRPr>
          </a:p>
        </p:txBody>
      </p:sp>
      <p:sp>
        <p:nvSpPr>
          <p:cNvPr id="4" name="Slide Number Placeholder 3">
            <a:extLst>
              <a:ext uri="{FF2B5EF4-FFF2-40B4-BE49-F238E27FC236}">
                <a16:creationId xmlns:a16="http://schemas.microsoft.com/office/drawing/2014/main" id="{595DFE57-23B2-EB66-444B-5507E3BD7485}"/>
              </a:ext>
            </a:extLst>
          </p:cNvPr>
          <p:cNvSpPr>
            <a:spLocks/>
          </p:cNvSpPr>
          <p:nvPr/>
        </p:nvSpPr>
        <p:spPr>
          <a:xfrm>
            <a:off x="9845948" y="4787979"/>
            <a:ext cx="1612431" cy="209145"/>
          </a:xfrm>
          <a:prstGeom prst="rect">
            <a:avLst/>
          </a:prstGeom>
        </p:spPr>
        <p:txBody>
          <a:bodyPr/>
          <a:lstStyle/>
          <a:p>
            <a:pPr defTabSz="521208">
              <a:spcAft>
                <a:spcPts val="600"/>
              </a:spcAft>
            </a:pPr>
            <a:fld id="{463C19E6-5561-B345-AF40-20F602F94E2C}" type="slidenum">
              <a:rPr lang="en-US" sz="1026" kern="1200">
                <a:solidFill>
                  <a:schemeClr val="tx1"/>
                </a:solidFill>
                <a:latin typeface="+mn-lt"/>
                <a:ea typeface="+mn-ea"/>
                <a:cs typeface="+mn-cs"/>
              </a:rPr>
              <a:pPr defTabSz="521208">
                <a:spcAft>
                  <a:spcPts val="600"/>
                </a:spcAft>
              </a:pPr>
              <a:t>4</a:t>
            </a:fld>
            <a:endParaRPr lang="en-US" dirty="0"/>
          </a:p>
        </p:txBody>
      </p:sp>
      <p:sp>
        <p:nvSpPr>
          <p:cNvPr id="10" name="Content Placeholder 2">
            <a:extLst>
              <a:ext uri="{FF2B5EF4-FFF2-40B4-BE49-F238E27FC236}">
                <a16:creationId xmlns:a16="http://schemas.microsoft.com/office/drawing/2014/main" id="{F9811955-08AB-DCC5-7513-CE5E3C104C87}"/>
              </a:ext>
            </a:extLst>
          </p:cNvPr>
          <p:cNvSpPr txBox="1">
            <a:spLocks/>
          </p:cNvSpPr>
          <p:nvPr/>
        </p:nvSpPr>
        <p:spPr>
          <a:xfrm>
            <a:off x="7774532" y="2226231"/>
            <a:ext cx="3278622" cy="37078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302" indent="-130302" defTabSz="521208" fontAlgn="base">
              <a:spcBef>
                <a:spcPts val="0"/>
              </a:spcBef>
              <a:spcAft>
                <a:spcPts val="798"/>
              </a:spcAft>
            </a:pPr>
            <a:r>
              <a:rPr lang="en-US" sz="1600" b="1" kern="1200" dirty="0">
                <a:solidFill>
                  <a:schemeClr val="accent1">
                    <a:lumMod val="75000"/>
                  </a:schemeClr>
                </a:solidFill>
                <a:latin typeface="Arial" panose="020B0604020202020204" pitchFamily="34" charset="0"/>
                <a:ea typeface="+mn-ea"/>
                <a:cs typeface="Arial" panose="020B0604020202020204" pitchFamily="34" charset="0"/>
              </a:rPr>
              <a:t>COMING OF AGE DURING  PROTEST MOVEMENTS of the 1970s</a:t>
            </a:r>
          </a:p>
          <a:p>
            <a:pPr marL="130302" indent="-130302" defTabSz="521208" fontAlgn="base">
              <a:spcBef>
                <a:spcPts val="0"/>
              </a:spcBef>
              <a:spcAft>
                <a:spcPts val="798"/>
              </a:spcAft>
            </a:pPr>
            <a:r>
              <a:rPr lang="en-US" sz="1600" b="1" kern="1200" dirty="0">
                <a:solidFill>
                  <a:schemeClr val="accent1">
                    <a:lumMod val="75000"/>
                  </a:schemeClr>
                </a:solidFill>
                <a:latin typeface="Arial" panose="020B0604020202020204" pitchFamily="34" charset="0"/>
                <a:ea typeface="+mn-ea"/>
                <a:cs typeface="Arial" panose="020B0604020202020204" pitchFamily="34" charset="0"/>
              </a:rPr>
              <a:t>WORKED FOR KEY LEADERS IN THE MODERN CIVIL RIGHTS MOVEMENT </a:t>
            </a:r>
          </a:p>
          <a:p>
            <a:pPr marL="130302" indent="-130302" defTabSz="521208" fontAlgn="base">
              <a:spcBef>
                <a:spcPts val="0"/>
              </a:spcBef>
              <a:spcAft>
                <a:spcPts val="798"/>
              </a:spcAft>
            </a:pPr>
            <a:r>
              <a:rPr lang="en-US" sz="1600" b="1" kern="1200" dirty="0">
                <a:solidFill>
                  <a:schemeClr val="accent1">
                    <a:lumMod val="75000"/>
                  </a:schemeClr>
                </a:solidFill>
                <a:latin typeface="Arial" panose="020B0604020202020204" pitchFamily="34" charset="0"/>
                <a:ea typeface="+mn-ea"/>
                <a:cs typeface="Arial" panose="020B0604020202020204" pitchFamily="34" charset="0"/>
              </a:rPr>
              <a:t>CITY MANAGER</a:t>
            </a:r>
          </a:p>
          <a:p>
            <a:pPr marL="130302" indent="-130302" defTabSz="521208" fontAlgn="base">
              <a:spcBef>
                <a:spcPts val="0"/>
              </a:spcBef>
              <a:spcAft>
                <a:spcPts val="798"/>
              </a:spcAft>
            </a:pPr>
            <a:r>
              <a:rPr lang="en-US" sz="1600" b="1" kern="1200" dirty="0">
                <a:solidFill>
                  <a:schemeClr val="accent1">
                    <a:lumMod val="75000"/>
                  </a:schemeClr>
                </a:solidFill>
                <a:latin typeface="Arial" panose="020B0604020202020204" pitchFamily="34" charset="0"/>
                <a:ea typeface="+mn-ea"/>
                <a:cs typeface="Arial" panose="020B0604020202020204" pitchFamily="34" charset="0"/>
              </a:rPr>
              <a:t>PUBLIC UTILITY COMMISSIONER</a:t>
            </a:r>
          </a:p>
          <a:p>
            <a:pPr marL="130302" indent="-130302" defTabSz="521208" fontAlgn="base">
              <a:spcBef>
                <a:spcPts val="0"/>
              </a:spcBef>
              <a:spcAft>
                <a:spcPts val="798"/>
              </a:spcAft>
            </a:pPr>
            <a:r>
              <a:rPr lang="en-US" sz="1600" b="1" kern="1200" dirty="0">
                <a:solidFill>
                  <a:schemeClr val="accent1">
                    <a:lumMod val="75000"/>
                  </a:schemeClr>
                </a:solidFill>
                <a:latin typeface="Arial" panose="020B0604020202020204" pitchFamily="34" charset="0"/>
                <a:ea typeface="+mn-ea"/>
                <a:cs typeface="Arial" panose="020B0604020202020204" pitchFamily="34" charset="0"/>
              </a:rPr>
              <a:t>CONGRESSIONAL DISTRICT DIRECTOR </a:t>
            </a:r>
          </a:p>
          <a:p>
            <a:pPr marL="130302" indent="-130302" defTabSz="521208" fontAlgn="base">
              <a:spcBef>
                <a:spcPts val="0"/>
              </a:spcBef>
              <a:spcAft>
                <a:spcPts val="798"/>
              </a:spcAft>
            </a:pPr>
            <a:r>
              <a:rPr lang="en-US" sz="1600" b="1" kern="1200" dirty="0">
                <a:solidFill>
                  <a:schemeClr val="accent1">
                    <a:lumMod val="75000"/>
                  </a:schemeClr>
                </a:solidFill>
                <a:latin typeface="Arial" panose="020B0604020202020204" pitchFamily="34" charset="0"/>
                <a:ea typeface="+mn-ea"/>
                <a:cs typeface="Arial" panose="020B0604020202020204" pitchFamily="34" charset="0"/>
              </a:rPr>
              <a:t>ADJUNCT FACULTY and RESEARCHER </a:t>
            </a:r>
          </a:p>
          <a:p>
            <a:pPr marL="130302" indent="-130302" defTabSz="521208" fontAlgn="base">
              <a:spcBef>
                <a:spcPts val="0"/>
              </a:spcBef>
              <a:spcAft>
                <a:spcPts val="798"/>
              </a:spcAft>
            </a:pPr>
            <a:r>
              <a:rPr lang="en-US" sz="1600" b="1" kern="1200" dirty="0">
                <a:solidFill>
                  <a:schemeClr val="accent1">
                    <a:lumMod val="75000"/>
                  </a:schemeClr>
                </a:solidFill>
                <a:latin typeface="Arial" panose="020B0604020202020204" pitchFamily="34" charset="0"/>
                <a:ea typeface="+mn-ea"/>
                <a:cs typeface="Arial" panose="020B0604020202020204" pitchFamily="34" charset="0"/>
              </a:rPr>
              <a:t>CIVIC LEADER</a:t>
            </a:r>
          </a:p>
          <a:p>
            <a:pPr fontAlgn="base">
              <a:spcBef>
                <a:spcPts val="0"/>
              </a:spcBef>
              <a:spcAft>
                <a:spcPts val="1400"/>
              </a:spcAft>
            </a:pPr>
            <a:endParaRPr lang="en-US" sz="2000" dirty="0">
              <a:solidFill>
                <a:srgbClr val="3B3B3C"/>
              </a:solidFill>
            </a:endParaRPr>
          </a:p>
        </p:txBody>
      </p:sp>
      <p:cxnSp>
        <p:nvCxnSpPr>
          <p:cNvPr id="15" name="Straight Connector 14">
            <a:extLst>
              <a:ext uri="{FF2B5EF4-FFF2-40B4-BE49-F238E27FC236}">
                <a16:creationId xmlns:a16="http://schemas.microsoft.com/office/drawing/2014/main" id="{5A52FE24-5A55-5188-45F3-724957D21C0C}"/>
              </a:ext>
            </a:extLst>
          </p:cNvPr>
          <p:cNvCxnSpPr/>
          <p:nvPr/>
        </p:nvCxnSpPr>
        <p:spPr>
          <a:xfrm>
            <a:off x="5263672" y="2115474"/>
            <a:ext cx="5577892" cy="0"/>
          </a:xfrm>
          <a:prstGeom prst="line">
            <a:avLst/>
          </a:prstGeom>
          <a:ln w="12700">
            <a:solidFill>
              <a:srgbClr val="FF9E1B"/>
            </a:solidFill>
          </a:ln>
        </p:spPr>
        <p:style>
          <a:lnRef idx="1">
            <a:schemeClr val="accent1"/>
          </a:lnRef>
          <a:fillRef idx="0">
            <a:schemeClr val="accent1"/>
          </a:fillRef>
          <a:effectRef idx="0">
            <a:schemeClr val="accent1"/>
          </a:effectRef>
          <a:fontRef idx="minor">
            <a:schemeClr val="tx1"/>
          </a:fontRef>
        </p:style>
      </p:cxnSp>
      <p:pic>
        <p:nvPicPr>
          <p:cNvPr id="6" name="Picture 5" descr="A person in a blue shirt&#10;&#10;Description automatically generated">
            <a:extLst>
              <a:ext uri="{FF2B5EF4-FFF2-40B4-BE49-F238E27FC236}">
                <a16:creationId xmlns:a16="http://schemas.microsoft.com/office/drawing/2014/main" id="{49D17823-DD65-F99C-CB58-B65A9185C92D}"/>
              </a:ext>
            </a:extLst>
          </p:cNvPr>
          <p:cNvPicPr>
            <a:picLocks noChangeAspect="1"/>
          </p:cNvPicPr>
          <p:nvPr/>
        </p:nvPicPr>
        <p:blipFill>
          <a:blip r:embed="rId2"/>
          <a:stretch>
            <a:fillRect/>
          </a:stretch>
        </p:blipFill>
        <p:spPr>
          <a:xfrm>
            <a:off x="4747307" y="1850110"/>
            <a:ext cx="2154482" cy="2887608"/>
          </a:xfrm>
          <a:prstGeom prst="rect">
            <a:avLst/>
          </a:prstGeom>
        </p:spPr>
      </p:pic>
    </p:spTree>
    <p:extLst>
      <p:ext uri="{BB962C8B-B14F-4D97-AF65-F5344CB8AC3E}">
        <p14:creationId xmlns:p14="http://schemas.microsoft.com/office/powerpoint/2010/main" val="62529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67D548-F354-2278-DBAD-A155DF609DB5}"/>
              </a:ext>
            </a:extLst>
          </p:cNvPr>
          <p:cNvSpPr/>
          <p:nvPr/>
        </p:nvSpPr>
        <p:spPr>
          <a:xfrm>
            <a:off x="-111210" y="0"/>
            <a:ext cx="12192000" cy="6858000"/>
          </a:xfrm>
          <a:prstGeom prst="rect">
            <a:avLst/>
          </a:prstGeom>
          <a:solidFill>
            <a:srgbClr val="293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4A0D7FC-AF9E-3537-AFA5-90203B765328}"/>
              </a:ext>
            </a:extLst>
          </p:cNvPr>
          <p:cNvSpPr txBox="1">
            <a:spLocks/>
          </p:cNvSpPr>
          <p:nvPr/>
        </p:nvSpPr>
        <p:spPr>
          <a:xfrm>
            <a:off x="864908" y="2407845"/>
            <a:ext cx="7581089" cy="1809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pPr>
            <a:r>
              <a:rPr lang="en-US" sz="5000" b="1" dirty="0">
                <a:solidFill>
                  <a:schemeClr val="bg1"/>
                </a:solidFill>
                <a:latin typeface="News Gothic MT" panose="020B0503020103020203" pitchFamily="34" charset="0"/>
                <a:cs typeface="Archivo Narrow SemiBold" pitchFamily="2" charset="77"/>
              </a:rPr>
              <a:t>WHAT DOES THE KETTERING FOUNDATION DO? </a:t>
            </a:r>
          </a:p>
        </p:txBody>
      </p:sp>
      <p:pic>
        <p:nvPicPr>
          <p:cNvPr id="14" name="Picture 13">
            <a:extLst>
              <a:ext uri="{FF2B5EF4-FFF2-40B4-BE49-F238E27FC236}">
                <a16:creationId xmlns:a16="http://schemas.microsoft.com/office/drawing/2014/main" id="{519F3FEE-7BAB-8770-7A03-C30662E5A492}"/>
              </a:ext>
            </a:extLst>
          </p:cNvPr>
          <p:cNvPicPr>
            <a:picLocks noChangeAspect="1"/>
          </p:cNvPicPr>
          <p:nvPr/>
        </p:nvPicPr>
        <p:blipFill rotWithShape="1">
          <a:blip r:embed="rId2"/>
          <a:srcRect l="37480" r="18338"/>
          <a:stretch/>
        </p:blipFill>
        <p:spPr>
          <a:xfrm flipH="1">
            <a:off x="9097450" y="492368"/>
            <a:ext cx="2983340" cy="5486402"/>
          </a:xfrm>
          <a:custGeom>
            <a:avLst/>
            <a:gdLst>
              <a:gd name="connsiteX0" fmla="*/ 222420 w 2932342"/>
              <a:gd name="connsiteY0" fmla="*/ 0 h 5392616"/>
              <a:gd name="connsiteX1" fmla="*/ 2932342 w 2932342"/>
              <a:gd name="connsiteY1" fmla="*/ 2696308 h 5392616"/>
              <a:gd name="connsiteX2" fmla="*/ 222420 w 2932342"/>
              <a:gd name="connsiteY2" fmla="*/ 5392616 h 5392616"/>
              <a:gd name="connsiteX3" fmla="*/ 0 w 2932342"/>
              <a:gd name="connsiteY3" fmla="*/ 5381441 h 5392616"/>
              <a:gd name="connsiteX4" fmla="*/ 0 w 2932342"/>
              <a:gd name="connsiteY4" fmla="*/ 11175 h 539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342" h="5392616">
                <a:moveTo>
                  <a:pt x="222420" y="0"/>
                </a:moveTo>
                <a:cubicBezTo>
                  <a:pt x="1719069" y="0"/>
                  <a:pt x="2932342" y="1207178"/>
                  <a:pt x="2932342" y="2696308"/>
                </a:cubicBezTo>
                <a:cubicBezTo>
                  <a:pt x="2932342" y="4185438"/>
                  <a:pt x="1719069" y="5392616"/>
                  <a:pt x="222420" y="5392616"/>
                </a:cubicBezTo>
                <a:lnTo>
                  <a:pt x="0" y="5381441"/>
                </a:lnTo>
                <a:lnTo>
                  <a:pt x="0" y="11175"/>
                </a:lnTo>
                <a:close/>
              </a:path>
            </a:pathLst>
          </a:custGeom>
        </p:spPr>
      </p:pic>
      <p:pic>
        <p:nvPicPr>
          <p:cNvPr id="16" name="Picture 15">
            <a:extLst>
              <a:ext uri="{FF2B5EF4-FFF2-40B4-BE49-F238E27FC236}">
                <a16:creationId xmlns:a16="http://schemas.microsoft.com/office/drawing/2014/main" id="{E6B4BC44-0248-9448-6515-02903451D2F2}"/>
              </a:ext>
            </a:extLst>
          </p:cNvPr>
          <p:cNvPicPr>
            <a:picLocks noChangeAspect="1"/>
          </p:cNvPicPr>
          <p:nvPr/>
        </p:nvPicPr>
        <p:blipFill>
          <a:blip r:embed="rId3"/>
          <a:stretch>
            <a:fillRect/>
          </a:stretch>
        </p:blipFill>
        <p:spPr>
          <a:xfrm flipH="1">
            <a:off x="9422114" y="773722"/>
            <a:ext cx="2658676" cy="6084278"/>
          </a:xfrm>
          <a:prstGeom prst="rect">
            <a:avLst/>
          </a:prstGeom>
        </p:spPr>
      </p:pic>
    </p:spTree>
    <p:extLst>
      <p:ext uri="{BB962C8B-B14F-4D97-AF65-F5344CB8AC3E}">
        <p14:creationId xmlns:p14="http://schemas.microsoft.com/office/powerpoint/2010/main" val="224820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D93A6D-5C14-4620-A794-59A0CB173626}"/>
              </a:ext>
            </a:extLst>
          </p:cNvPr>
          <p:cNvSpPr>
            <a:spLocks noGrp="1"/>
          </p:cNvSpPr>
          <p:nvPr>
            <p:ph type="title"/>
          </p:nvPr>
        </p:nvSpPr>
        <p:spPr>
          <a:xfrm>
            <a:off x="1383564" y="348865"/>
            <a:ext cx="9718111" cy="1576446"/>
          </a:xfrm>
        </p:spPr>
        <p:txBody>
          <a:bodyPr anchor="ctr">
            <a:normAutofit/>
          </a:bodyPr>
          <a:lstStyle/>
          <a:p>
            <a:r>
              <a:rPr lang="en-US" sz="4000" b="1" dirty="0">
                <a:solidFill>
                  <a:srgbClr val="FFFFFF"/>
                </a:solidFill>
              </a:rPr>
              <a:t>DEFEND INCLUSIVE</a:t>
            </a:r>
            <a:br>
              <a:rPr lang="en-US" sz="4000" b="1" dirty="0">
                <a:solidFill>
                  <a:srgbClr val="FFFFFF"/>
                </a:solidFill>
              </a:rPr>
            </a:br>
            <a:r>
              <a:rPr lang="en-US" sz="4000" b="1" dirty="0">
                <a:solidFill>
                  <a:srgbClr val="FFFFFF"/>
                </a:solidFill>
              </a:rPr>
              <a:t>DEMOCRACY </a:t>
            </a:r>
          </a:p>
        </p:txBody>
      </p:sp>
      <p:graphicFrame>
        <p:nvGraphicFramePr>
          <p:cNvPr id="24" name="Content Placeholder 2">
            <a:extLst>
              <a:ext uri="{FF2B5EF4-FFF2-40B4-BE49-F238E27FC236}">
                <a16:creationId xmlns:a16="http://schemas.microsoft.com/office/drawing/2014/main" id="{680F6217-1512-46DA-A561-1ACFAA2DA12B}"/>
              </a:ext>
            </a:extLst>
          </p:cNvPr>
          <p:cNvGraphicFramePr>
            <a:graphicFrameLocks noGrp="1"/>
          </p:cNvGraphicFramePr>
          <p:nvPr>
            <p:ph idx="1"/>
            <p:extLst>
              <p:ext uri="{D42A27DB-BD31-4B8C-83A1-F6EECF244321}">
                <p14:modId xmlns:p14="http://schemas.microsoft.com/office/powerpoint/2010/main" val="223432927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260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5965F4-B05F-F674-BF97-D51BABF27FF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OUR GUIDING BELIEFS and VALUES</a:t>
            </a:r>
            <a:br>
              <a:rPr lang="en-US"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36E376B2-7945-39C5-1B05-4D3599482DF5}"/>
              </a:ext>
            </a:extLst>
          </p:cNvPr>
          <p:cNvSpPr>
            <a:spLocks noGrp="1"/>
          </p:cNvSpPr>
          <p:nvPr>
            <p:ph idx="1"/>
          </p:nvPr>
        </p:nvSpPr>
        <p:spPr>
          <a:xfrm>
            <a:off x="4810259" y="649480"/>
            <a:ext cx="6555347" cy="5546047"/>
          </a:xfrm>
        </p:spPr>
        <p:txBody>
          <a:bodyPr anchor="ctr">
            <a:normAutofit/>
          </a:bodyPr>
          <a:lstStyle/>
          <a:p>
            <a:r>
              <a:rPr lang="en-US" sz="2000" b="1" dirty="0">
                <a:solidFill>
                  <a:schemeClr val="accent1">
                    <a:lumMod val="75000"/>
                  </a:schemeClr>
                </a:solidFill>
              </a:rPr>
              <a:t>Democratic Integrity: </a:t>
            </a:r>
            <a:r>
              <a:rPr lang="en-US" sz="2000" dirty="0">
                <a:solidFill>
                  <a:schemeClr val="accent1">
                    <a:lumMod val="75000"/>
                  </a:schemeClr>
                </a:solidFill>
              </a:rPr>
              <a:t>We believe in the rule of law and that all people have the right to free and fair elections, accountable leadership, and the peaceful transfer of power. </a:t>
            </a:r>
          </a:p>
          <a:p>
            <a:r>
              <a:rPr lang="en-US" sz="2000" b="1" dirty="0">
                <a:solidFill>
                  <a:schemeClr val="accent1">
                    <a:lumMod val="75000"/>
                  </a:schemeClr>
                </a:solidFill>
              </a:rPr>
              <a:t>Civic Responsibility: </a:t>
            </a:r>
            <a:r>
              <a:rPr lang="en-US" sz="2000" dirty="0">
                <a:solidFill>
                  <a:schemeClr val="accent1">
                    <a:lumMod val="75000"/>
                  </a:schemeClr>
                </a:solidFill>
              </a:rPr>
              <a:t>We believe that people have a responsibility to participate in their communities and to make demands of their governments for the common good. </a:t>
            </a:r>
          </a:p>
          <a:p>
            <a:r>
              <a:rPr lang="en-US" sz="2000" b="1" dirty="0">
                <a:solidFill>
                  <a:schemeClr val="accent1">
                    <a:lumMod val="75000"/>
                  </a:schemeClr>
                </a:solidFill>
              </a:rPr>
              <a:t>Justice:</a:t>
            </a:r>
            <a:r>
              <a:rPr lang="en-US" sz="2000" dirty="0">
                <a:solidFill>
                  <a:schemeClr val="accent1">
                    <a:lumMod val="75000"/>
                  </a:schemeClr>
                </a:solidFill>
              </a:rPr>
              <a:t> We believe that all people have a right to fair and equitable treatment by institutions and systems of governance. </a:t>
            </a:r>
          </a:p>
          <a:p>
            <a:r>
              <a:rPr lang="en-US" sz="2000" b="1" dirty="0">
                <a:solidFill>
                  <a:schemeClr val="accent1">
                    <a:lumMod val="75000"/>
                  </a:schemeClr>
                </a:solidFill>
              </a:rPr>
              <a:t>Belonging:</a:t>
            </a:r>
            <a:r>
              <a:rPr lang="en-US" sz="2000" dirty="0">
                <a:solidFill>
                  <a:schemeClr val="accent1">
                    <a:lumMod val="75000"/>
                  </a:schemeClr>
                </a:solidFill>
              </a:rPr>
              <a:t> We believe that democracy must embrace the full diversity of life experiences, beliefs, and voices of all. </a:t>
            </a:r>
          </a:p>
          <a:p>
            <a:r>
              <a:rPr lang="en-US" sz="2000" b="1" dirty="0">
                <a:solidFill>
                  <a:schemeClr val="accent1">
                    <a:lumMod val="75000"/>
                  </a:schemeClr>
                </a:solidFill>
              </a:rPr>
              <a:t>Trustworthiness:</a:t>
            </a:r>
            <a:r>
              <a:rPr lang="en-US" sz="2000" dirty="0">
                <a:solidFill>
                  <a:schemeClr val="accent1">
                    <a:lumMod val="75000"/>
                  </a:schemeClr>
                </a:solidFill>
              </a:rPr>
              <a:t> We believe that democracy requires civic and governmental institutions that are honest, transparent, and accountable.</a:t>
            </a:r>
          </a:p>
        </p:txBody>
      </p:sp>
      <p:sp>
        <p:nvSpPr>
          <p:cNvPr id="4" name="Slide Number Placeholder 3">
            <a:extLst>
              <a:ext uri="{FF2B5EF4-FFF2-40B4-BE49-F238E27FC236}">
                <a16:creationId xmlns:a16="http://schemas.microsoft.com/office/drawing/2014/main" id="{CA649DB0-EC2A-CBAD-96C7-6441FF0039F0}"/>
              </a:ext>
            </a:extLst>
          </p:cNvPr>
          <p:cNvSpPr>
            <a:spLocks noGrp="1"/>
          </p:cNvSpPr>
          <p:nvPr>
            <p:ph type="sldNum" sz="quarter" idx="12"/>
          </p:nvPr>
        </p:nvSpPr>
        <p:spPr>
          <a:xfrm>
            <a:off x="11704320" y="6455664"/>
            <a:ext cx="448056" cy="365125"/>
          </a:xfrm>
        </p:spPr>
        <p:txBody>
          <a:bodyPr>
            <a:normAutofit/>
          </a:bodyPr>
          <a:lstStyle/>
          <a:p>
            <a:pPr>
              <a:spcAft>
                <a:spcPts val="600"/>
              </a:spcAft>
            </a:pPr>
            <a:fld id="{463C19E6-5561-B345-AF40-20F602F94E2C}" type="slidenum">
              <a:rPr lang="en-US" sz="1100">
                <a:solidFill>
                  <a:schemeClr val="tx1">
                    <a:lumMod val="50000"/>
                    <a:lumOff val="50000"/>
                  </a:schemeClr>
                </a:solidFill>
              </a:rPr>
              <a:pPr>
                <a:spcAft>
                  <a:spcPts val="600"/>
                </a:spcAft>
              </a:pPr>
              <a:t>7</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337939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DC6C36-1D83-7A4E-5DDD-956FBBDF5584}"/>
              </a:ext>
            </a:extLst>
          </p:cNvPr>
          <p:cNvSpPr/>
          <p:nvPr/>
        </p:nvSpPr>
        <p:spPr>
          <a:xfrm>
            <a:off x="0" y="0"/>
            <a:ext cx="12192000" cy="6858000"/>
          </a:xfrm>
          <a:prstGeom prst="rect">
            <a:avLst/>
          </a:prstGeom>
          <a:solidFill>
            <a:srgbClr val="293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4A0D7FC-AF9E-3537-AFA5-90203B765328}"/>
              </a:ext>
            </a:extLst>
          </p:cNvPr>
          <p:cNvSpPr txBox="1">
            <a:spLocks/>
          </p:cNvSpPr>
          <p:nvPr/>
        </p:nvSpPr>
        <p:spPr>
          <a:xfrm>
            <a:off x="587507" y="2017427"/>
            <a:ext cx="5936584" cy="2513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pPr>
            <a:r>
              <a:rPr lang="en-US" sz="5000" b="1" dirty="0">
                <a:solidFill>
                  <a:schemeClr val="bg1"/>
                </a:solidFill>
                <a:latin typeface="News Gothic MT" panose="020B0503020103020203" pitchFamily="34" charset="0"/>
                <a:cs typeface="Archivo Narrow SemiBold" pitchFamily="2" charset="77"/>
              </a:rPr>
              <a:t>FOSTERING MANAGEMENT  INNOVATION</a:t>
            </a:r>
          </a:p>
        </p:txBody>
      </p:sp>
      <p:pic>
        <p:nvPicPr>
          <p:cNvPr id="5" name="Graphic 4">
            <a:extLst>
              <a:ext uri="{FF2B5EF4-FFF2-40B4-BE49-F238E27FC236}">
                <a16:creationId xmlns:a16="http://schemas.microsoft.com/office/drawing/2014/main" id="{549D8750-12F2-388F-9122-C14D173B5B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1496" y="0"/>
            <a:ext cx="4440504" cy="6858000"/>
          </a:xfrm>
          <a:prstGeom prst="rect">
            <a:avLst/>
          </a:prstGeom>
        </p:spPr>
      </p:pic>
    </p:spTree>
    <p:extLst>
      <p:ext uri="{BB962C8B-B14F-4D97-AF65-F5344CB8AC3E}">
        <p14:creationId xmlns:p14="http://schemas.microsoft.com/office/powerpoint/2010/main" val="308758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A3C-0E9F-8997-71F1-84EFF10561CE}"/>
              </a:ext>
            </a:extLst>
          </p:cNvPr>
          <p:cNvSpPr>
            <a:spLocks noGrp="1"/>
          </p:cNvSpPr>
          <p:nvPr>
            <p:ph type="ctrTitle"/>
          </p:nvPr>
        </p:nvSpPr>
        <p:spPr>
          <a:xfrm>
            <a:off x="845618" y="1423446"/>
            <a:ext cx="7581089" cy="3954471"/>
          </a:xfrm>
        </p:spPr>
        <p:txBody>
          <a:bodyPr>
            <a:noAutofit/>
          </a:bodyPr>
          <a:lstStyle/>
          <a:p>
            <a:pPr>
              <a:lnSpc>
                <a:spcPts val="5000"/>
              </a:lnSpc>
            </a:pPr>
            <a:r>
              <a:rPr lang="en-US" sz="2000" b="1" i="1" dirty="0">
                <a:solidFill>
                  <a:schemeClr val="accent1">
                    <a:lumMod val="75000"/>
                  </a:schemeClr>
                </a:solidFill>
                <a:effectLst/>
                <a:latin typeface="Arial" panose="020B0604020202020204" pitchFamily="34" charset="0"/>
                <a:cs typeface="Arial" panose="020B0604020202020204" pitchFamily="34" charset="0"/>
              </a:rPr>
              <a:t>“History is not merely something to be read and it does not merely refer to the past.  The great force of history comes from the fact we carry it with us, are unconsciously controlled by it and history is present in all we do.  It could scarcely be otherwise, since it is to history that we owe our frames of reference, our identities, and our aspirations.“ </a:t>
            </a:r>
            <a:br>
              <a:rPr lang="en-US" sz="2000" b="1" dirty="0">
                <a:solidFill>
                  <a:schemeClr val="accent1">
                    <a:lumMod val="75000"/>
                  </a:schemeClr>
                </a:solidFill>
                <a:effectLst/>
                <a:latin typeface="Arial" panose="020B0604020202020204" pitchFamily="34" charset="0"/>
                <a:cs typeface="Arial" panose="020B0604020202020204" pitchFamily="34" charset="0"/>
              </a:rPr>
            </a:br>
            <a:r>
              <a:rPr lang="en-US" sz="1600" b="1" dirty="0">
                <a:solidFill>
                  <a:schemeClr val="accent1">
                    <a:lumMod val="75000"/>
                  </a:schemeClr>
                </a:solidFill>
                <a:effectLst/>
                <a:latin typeface="Arial" panose="020B0604020202020204" pitchFamily="34" charset="0"/>
                <a:cs typeface="Arial" panose="020B0604020202020204" pitchFamily="34" charset="0"/>
              </a:rPr>
              <a:t>James Baldwin  </a:t>
            </a:r>
          </a:p>
        </p:txBody>
      </p:sp>
      <p:pic>
        <p:nvPicPr>
          <p:cNvPr id="9" name="Picture 8">
            <a:extLst>
              <a:ext uri="{FF2B5EF4-FFF2-40B4-BE49-F238E27FC236}">
                <a16:creationId xmlns:a16="http://schemas.microsoft.com/office/drawing/2014/main" id="{2ADA2D77-1AB2-D0A9-8C20-069435B99230}"/>
              </a:ext>
            </a:extLst>
          </p:cNvPr>
          <p:cNvPicPr>
            <a:picLocks noChangeAspect="1"/>
          </p:cNvPicPr>
          <p:nvPr/>
        </p:nvPicPr>
        <p:blipFill>
          <a:blip r:embed="rId2"/>
          <a:stretch>
            <a:fillRect/>
          </a:stretch>
        </p:blipFill>
        <p:spPr>
          <a:xfrm>
            <a:off x="10178142" y="264281"/>
            <a:ext cx="1577315" cy="429619"/>
          </a:xfrm>
          <a:prstGeom prst="rect">
            <a:avLst/>
          </a:prstGeom>
        </p:spPr>
      </p:pic>
      <p:sp>
        <p:nvSpPr>
          <p:cNvPr id="13" name="Freeform 12">
            <a:extLst>
              <a:ext uri="{FF2B5EF4-FFF2-40B4-BE49-F238E27FC236}">
                <a16:creationId xmlns:a16="http://schemas.microsoft.com/office/drawing/2014/main" id="{081E2AC4-CA04-86DA-15DE-621FBF798C81}"/>
              </a:ext>
            </a:extLst>
          </p:cNvPr>
          <p:cNvSpPr/>
          <p:nvPr/>
        </p:nvSpPr>
        <p:spPr>
          <a:xfrm>
            <a:off x="8988337" y="-10726"/>
            <a:ext cx="3199519" cy="1807916"/>
          </a:xfrm>
          <a:custGeom>
            <a:avLst/>
            <a:gdLst>
              <a:gd name="connsiteX0" fmla="*/ 3113411 w 3113410"/>
              <a:gd name="connsiteY0" fmla="*/ 1343531 h 1759259"/>
              <a:gd name="connsiteX1" fmla="*/ 662283 w 3113410"/>
              <a:gd name="connsiteY1" fmla="*/ 31862 h 1759259"/>
              <a:gd name="connsiteX2" fmla="*/ 591730 w 3113410"/>
              <a:gd name="connsiteY2" fmla="*/ 0 h 1759259"/>
              <a:gd name="connsiteX3" fmla="*/ 0 w 3113410"/>
              <a:gd name="connsiteY3" fmla="*/ 0 h 1759259"/>
              <a:gd name="connsiteX4" fmla="*/ 3113411 w 3113410"/>
              <a:gd name="connsiteY4" fmla="*/ 1759259 h 1759259"/>
              <a:gd name="connsiteX5" fmla="*/ 3113411 w 3113410"/>
              <a:gd name="connsiteY5" fmla="*/ 1343531 h 175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3410" h="1759259">
                <a:moveTo>
                  <a:pt x="3113411" y="1343531"/>
                </a:moveTo>
                <a:cubicBezTo>
                  <a:pt x="2398783" y="888354"/>
                  <a:pt x="1568844" y="447591"/>
                  <a:pt x="662283" y="31862"/>
                </a:cubicBezTo>
                <a:cubicBezTo>
                  <a:pt x="638765" y="21242"/>
                  <a:pt x="615248" y="10621"/>
                  <a:pt x="591730" y="0"/>
                </a:cubicBezTo>
                <a:lnTo>
                  <a:pt x="0" y="0"/>
                </a:lnTo>
                <a:cubicBezTo>
                  <a:pt x="958906" y="440004"/>
                  <a:pt x="2140849" y="1050700"/>
                  <a:pt x="3113411" y="1759259"/>
                </a:cubicBezTo>
                <a:lnTo>
                  <a:pt x="3113411" y="1343531"/>
                </a:lnTo>
                <a:close/>
              </a:path>
            </a:pathLst>
          </a:custGeom>
          <a:solidFill>
            <a:srgbClr val="43BFB0"/>
          </a:solidFill>
          <a:ln w="757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0B15BDCD-C805-FD80-13A8-E40D60112002}"/>
              </a:ext>
            </a:extLst>
          </p:cNvPr>
          <p:cNvSpPr/>
          <p:nvPr/>
        </p:nvSpPr>
        <p:spPr>
          <a:xfrm>
            <a:off x="6364394" y="-10725"/>
            <a:ext cx="4889062" cy="6861138"/>
          </a:xfrm>
          <a:custGeom>
            <a:avLst/>
            <a:gdLst>
              <a:gd name="connsiteX0" fmla="*/ 3891763 w 4757482"/>
              <a:gd name="connsiteY0" fmla="*/ 2753821 h 6812482"/>
              <a:gd name="connsiteX1" fmla="*/ 1194840 w 4757482"/>
              <a:gd name="connsiteY1" fmla="*/ 6812483 h 6812482"/>
              <a:gd name="connsiteX2" fmla="*/ 3057272 w 4757482"/>
              <a:gd name="connsiteY2" fmla="*/ 6812483 h 6812482"/>
              <a:gd name="connsiteX3" fmla="*/ 4013903 w 4757482"/>
              <a:gd name="connsiteY3" fmla="*/ 5676816 h 6812482"/>
              <a:gd name="connsiteX4" fmla="*/ 4576805 w 4757482"/>
              <a:gd name="connsiteY4" fmla="*/ 2692372 h 6812482"/>
              <a:gd name="connsiteX5" fmla="*/ 607661 w 4757482"/>
              <a:gd name="connsiteY5" fmla="*/ 0 h 6812482"/>
              <a:gd name="connsiteX6" fmla="*/ 12138 w 4757482"/>
              <a:gd name="connsiteY6" fmla="*/ 0 h 6812482"/>
              <a:gd name="connsiteX7" fmla="*/ 0 w 4757482"/>
              <a:gd name="connsiteY7" fmla="*/ 5310 h 6812482"/>
              <a:gd name="connsiteX8" fmla="*/ 3891763 w 4757482"/>
              <a:gd name="connsiteY8" fmla="*/ 2753821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82" h="6812482">
                <a:moveTo>
                  <a:pt x="3891763" y="2753821"/>
                </a:moveTo>
                <a:cubicBezTo>
                  <a:pt x="4399286" y="4189146"/>
                  <a:pt x="2394231" y="5927922"/>
                  <a:pt x="1194840" y="6812483"/>
                </a:cubicBezTo>
                <a:lnTo>
                  <a:pt x="3057272" y="6812483"/>
                </a:lnTo>
                <a:cubicBezTo>
                  <a:pt x="3349344" y="6526480"/>
                  <a:pt x="3699831" y="6140338"/>
                  <a:pt x="4013903" y="5676816"/>
                </a:cubicBezTo>
                <a:cubicBezTo>
                  <a:pt x="4785428" y="4540391"/>
                  <a:pt x="4925774" y="3514725"/>
                  <a:pt x="4576805" y="2692372"/>
                </a:cubicBezTo>
                <a:cubicBezTo>
                  <a:pt x="4032869" y="1404221"/>
                  <a:pt x="1518774" y="347452"/>
                  <a:pt x="607661" y="0"/>
                </a:cubicBezTo>
                <a:lnTo>
                  <a:pt x="12138" y="0"/>
                </a:lnTo>
                <a:lnTo>
                  <a:pt x="0" y="5310"/>
                </a:lnTo>
                <a:cubicBezTo>
                  <a:pt x="25793" y="15173"/>
                  <a:pt x="3375138" y="1283599"/>
                  <a:pt x="3891763" y="2753821"/>
                </a:cubicBezTo>
                <a:close/>
              </a:path>
            </a:pathLst>
          </a:custGeom>
          <a:solidFill>
            <a:srgbClr val="FC4A14"/>
          </a:solidFill>
          <a:ln w="757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6F55B11B-BBA2-1426-73EA-C4CDC42B4083}"/>
              </a:ext>
            </a:extLst>
          </p:cNvPr>
          <p:cNvSpPr/>
          <p:nvPr/>
        </p:nvSpPr>
        <p:spPr>
          <a:xfrm>
            <a:off x="7652085" y="-18313"/>
            <a:ext cx="4535771" cy="6868725"/>
          </a:xfrm>
          <a:custGeom>
            <a:avLst/>
            <a:gdLst>
              <a:gd name="connsiteX0" fmla="*/ 3961557 w 4413699"/>
              <a:gd name="connsiteY0" fmla="*/ 2841063 h 6812482"/>
              <a:gd name="connsiteX1" fmla="*/ 3564036 w 4413699"/>
              <a:gd name="connsiteY1" fmla="*/ 5490952 h 6812482"/>
              <a:gd name="connsiteX2" fmla="*/ 1431532 w 4413699"/>
              <a:gd name="connsiteY2" fmla="*/ 6812483 h 6812482"/>
              <a:gd name="connsiteX3" fmla="*/ 3513208 w 4413699"/>
              <a:gd name="connsiteY3" fmla="*/ 6812483 h 6812482"/>
              <a:gd name="connsiteX4" fmla="*/ 4396252 w 4413699"/>
              <a:gd name="connsiteY4" fmla="*/ 5998474 h 6812482"/>
              <a:gd name="connsiteX5" fmla="*/ 4413700 w 4413699"/>
              <a:gd name="connsiteY5" fmla="*/ 5977233 h 6812482"/>
              <a:gd name="connsiteX6" fmla="*/ 4413700 w 4413699"/>
              <a:gd name="connsiteY6" fmla="*/ 2432921 h 6812482"/>
              <a:gd name="connsiteX7" fmla="*/ 626627 w 4413699"/>
              <a:gd name="connsiteY7" fmla="*/ 0 h 6812482"/>
              <a:gd name="connsiteX8" fmla="*/ 0 w 4413699"/>
              <a:gd name="connsiteY8" fmla="*/ 0 h 6812482"/>
              <a:gd name="connsiteX9" fmla="*/ 3961557 w 4413699"/>
              <a:gd name="connsiteY9" fmla="*/ 2841063 h 6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699" h="6812482">
                <a:moveTo>
                  <a:pt x="3961557" y="2841063"/>
                </a:moveTo>
                <a:cubicBezTo>
                  <a:pt x="4416735" y="3730934"/>
                  <a:pt x="4329492" y="4642806"/>
                  <a:pt x="3564036" y="5490952"/>
                </a:cubicBezTo>
                <a:cubicBezTo>
                  <a:pt x="3169549" y="5928681"/>
                  <a:pt x="2157539" y="6463514"/>
                  <a:pt x="1431532" y="6812483"/>
                </a:cubicBezTo>
                <a:lnTo>
                  <a:pt x="3513208" y="6812483"/>
                </a:lnTo>
                <a:cubicBezTo>
                  <a:pt x="3799211" y="6609170"/>
                  <a:pt x="4115559" y="6339857"/>
                  <a:pt x="4396252" y="5998474"/>
                </a:cubicBezTo>
                <a:cubicBezTo>
                  <a:pt x="4402321" y="5991647"/>
                  <a:pt x="4407631" y="5984819"/>
                  <a:pt x="4413700" y="5977233"/>
                </a:cubicBezTo>
                <a:lnTo>
                  <a:pt x="4413700" y="2432921"/>
                </a:lnTo>
                <a:cubicBezTo>
                  <a:pt x="3554174" y="1392083"/>
                  <a:pt x="1822984" y="516626"/>
                  <a:pt x="626627" y="0"/>
                </a:cubicBezTo>
                <a:lnTo>
                  <a:pt x="0" y="0"/>
                </a:lnTo>
                <a:cubicBezTo>
                  <a:pt x="1226702" y="541661"/>
                  <a:pt x="3337965" y="1618154"/>
                  <a:pt x="3961557" y="2841063"/>
                </a:cubicBezTo>
                <a:close/>
              </a:path>
            </a:pathLst>
          </a:custGeom>
          <a:solidFill>
            <a:srgbClr val="FF9E1B"/>
          </a:solidFill>
          <a:ln w="7577" cap="flat">
            <a:noFill/>
            <a:prstDash val="solid"/>
            <a:miter/>
          </a:ln>
        </p:spPr>
        <p:txBody>
          <a:bodyPr rtlCol="0" anchor="ctr"/>
          <a:lstStyle/>
          <a:p>
            <a:endParaRPr lang="en-US" dirty="0"/>
          </a:p>
        </p:txBody>
      </p:sp>
      <p:sp>
        <p:nvSpPr>
          <p:cNvPr id="3" name="Rectangle 2">
            <a:extLst>
              <a:ext uri="{FF2B5EF4-FFF2-40B4-BE49-F238E27FC236}">
                <a16:creationId xmlns:a16="http://schemas.microsoft.com/office/drawing/2014/main" id="{A014B532-7162-EC0C-787E-6BDE0F23A733}"/>
              </a:ext>
            </a:extLst>
          </p:cNvPr>
          <p:cNvSpPr/>
          <p:nvPr/>
        </p:nvSpPr>
        <p:spPr>
          <a:xfrm>
            <a:off x="0" y="6383989"/>
            <a:ext cx="12192000" cy="474011"/>
          </a:xfrm>
          <a:prstGeom prst="rect">
            <a:avLst/>
          </a:prstGeom>
          <a:solidFill>
            <a:srgbClr val="2935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48A30E4F-9DE0-0D2F-6A3A-3D1263CD2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909" y="5385506"/>
            <a:ext cx="2206275" cy="830318"/>
          </a:xfrm>
          <a:prstGeom prst="rect">
            <a:avLst/>
          </a:prstGeom>
        </p:spPr>
      </p:pic>
    </p:spTree>
    <p:extLst>
      <p:ext uri="{BB962C8B-B14F-4D97-AF65-F5344CB8AC3E}">
        <p14:creationId xmlns:p14="http://schemas.microsoft.com/office/powerpoint/2010/main" val="3716290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a1db5d-a3b8-4b58-9fb5-54ecd2ed1327" xsi:nil="true"/>
    <lcf76f155ced4ddcb4097134ff3c332f xmlns="0994ff4a-6eeb-4f7f-afce-dad641af42f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68C337E8F12944B748A0B560091B27" ma:contentTypeVersion="14" ma:contentTypeDescription="Create a new document." ma:contentTypeScope="" ma:versionID="03ac0f494b7c773bf385fd63eb63325e">
  <xsd:schema xmlns:xsd="http://www.w3.org/2001/XMLSchema" xmlns:xs="http://www.w3.org/2001/XMLSchema" xmlns:p="http://schemas.microsoft.com/office/2006/metadata/properties" xmlns:ns2="0994ff4a-6eeb-4f7f-afce-dad641af42fe" xmlns:ns3="8ca1db5d-a3b8-4b58-9fb5-54ecd2ed1327" targetNamespace="http://schemas.microsoft.com/office/2006/metadata/properties" ma:root="true" ma:fieldsID="a1427f0fa9e7a2d840c2d60ea6769abc" ns2:_="" ns3:_="">
    <xsd:import namespace="0994ff4a-6eeb-4f7f-afce-dad641af42fe"/>
    <xsd:import namespace="8ca1db5d-a3b8-4b58-9fb5-54ecd2ed13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4ff4a-6eeb-4f7f-afce-dad641af4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401dcf3-0fa9-49fd-8ced-91c4c3d613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a1db5d-a3b8-4b58-9fb5-54ecd2ed13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4ed581b-0f17-44aa-ad6a-2badc893b939}" ma:internalName="TaxCatchAll" ma:showField="CatchAllData" ma:web="8ca1db5d-a3b8-4b58-9fb5-54ecd2ed13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4B3556-97F0-451D-B9A8-7F83DE9DC0BE}">
  <ds:schemaRefs>
    <ds:schemaRef ds:uri="http://schemas.microsoft.com/sharepoint/v3/contenttype/forms"/>
  </ds:schemaRefs>
</ds:datastoreItem>
</file>

<file path=customXml/itemProps2.xml><?xml version="1.0" encoding="utf-8"?>
<ds:datastoreItem xmlns:ds="http://schemas.openxmlformats.org/officeDocument/2006/customXml" ds:itemID="{40B05916-7509-46B0-A918-D825604E7116}">
  <ds:schemaRefs>
    <ds:schemaRef ds:uri="http://purl.org/dc/terms/"/>
    <ds:schemaRef ds:uri="http://purl.org/dc/dcmitype/"/>
    <ds:schemaRef ds:uri="http://schemas.microsoft.com/office/2006/metadata/properties"/>
    <ds:schemaRef ds:uri="http://purl.org/dc/elements/1.1/"/>
    <ds:schemaRef ds:uri="http://schemas.microsoft.com/office/2006/documentManagement/types"/>
    <ds:schemaRef ds:uri="0994ff4a-6eeb-4f7f-afce-dad641af42fe"/>
    <ds:schemaRef ds:uri="http://schemas.microsoft.com/office/infopath/2007/PartnerControls"/>
    <ds:schemaRef ds:uri="http://schemas.openxmlformats.org/package/2006/metadata/core-properties"/>
    <ds:schemaRef ds:uri="8ca1db5d-a3b8-4b58-9fb5-54ecd2ed1327"/>
    <ds:schemaRef ds:uri="http://www.w3.org/XML/1998/namespace"/>
  </ds:schemaRefs>
</ds:datastoreItem>
</file>

<file path=customXml/itemProps3.xml><?xml version="1.0" encoding="utf-8"?>
<ds:datastoreItem xmlns:ds="http://schemas.openxmlformats.org/officeDocument/2006/customXml" ds:itemID="{B0444F19-2C10-453D-AD32-E5346EE0F1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4ff4a-6eeb-4f7f-afce-dad641af42fe"/>
    <ds:schemaRef ds:uri="8ca1db5d-a3b8-4b58-9fb5-54ecd2ed13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8109</TotalTime>
  <Words>1555</Words>
  <Application>Microsoft Office PowerPoint</Application>
  <PresentationFormat>Widescreen</PresentationFormat>
  <Paragraphs>232</Paragraphs>
  <Slides>31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Franklin Gothic Book</vt:lpstr>
      <vt:lpstr>Georgia</vt:lpstr>
      <vt:lpstr>News Gothic MT</vt:lpstr>
      <vt:lpstr>Office Theme</vt:lpstr>
      <vt:lpstr>  Leading Democratically: Fostering Management Innovation, Advancing Public Trust and Building Resilient Communities    </vt:lpstr>
      <vt:lpstr>LAND ACKNOWLEDGEMENT </vt:lpstr>
      <vt:lpstr>DISCUSSION TOPICS</vt:lpstr>
      <vt:lpstr>PowerPoint Presentation</vt:lpstr>
      <vt:lpstr>PowerPoint Presentation</vt:lpstr>
      <vt:lpstr>DEFEND INCLUSIVE DEMOCRACY </vt:lpstr>
      <vt:lpstr>OUR GUIDING BELIEFS and VALUES </vt:lpstr>
      <vt:lpstr>PowerPoint Presentation</vt:lpstr>
      <vt:lpstr>“History is not merely something to be read and it does not merely refer to the past.  The great force of history comes from the fact we carry it with us, are unconsciously controlled by it and history is present in all we do.  It could scarcely be otherwise, since it is to history that we owe our frames of reference, our identities, and our aspirations.“  James Baldwin  </vt:lpstr>
      <vt:lpstr>POLLING QUESTION    WHAT DOES DEMOCRACY MEAN TO YOU?  </vt:lpstr>
      <vt:lpstr>EVOLVING ROLE OF MANAGERS </vt:lpstr>
      <vt:lpstr>LEAD DEMOCRATICALLY </vt:lpstr>
      <vt:lpstr>ADDRESS INEQUALITY</vt:lpstr>
      <vt:lpstr>ADDRESS INEQUALITY</vt:lpstr>
      <vt:lpstr>DEFEND THREATS TO DEMOCRACY</vt:lpstr>
      <vt:lpstr>PowerPoint Presentation</vt:lpstr>
      <vt:lpstr>“My interest is in the future because I am going to spend the rest of my life there.” Charles F. Kettering  </vt:lpstr>
      <vt:lpstr>POLLING QUESTION   WHAT DO YOU NEED TO FEEL COMFORTABLE ADVANCING DEMOCRATIC PRACTICES THROUGH DELIBERATIVE COMMUNITY CONVERSATIONS? </vt:lpstr>
      <vt:lpstr>Build Trust Through Shared Work</vt:lpstr>
      <vt:lpstr>PROMOTE DEMOCRATIC PRACTICES</vt:lpstr>
      <vt:lpstr>BROKER INTERGOVERNMENTAL RELATIONSHIPS </vt:lpstr>
      <vt:lpstr>SAFETY AS COMMUNITY RESPONSIBILITY </vt:lpstr>
      <vt:lpstr>PowerPoint Presentation</vt:lpstr>
      <vt:lpstr>"When I dare to be powerful, to use my strength in the service of my vision, then it becomes less and less important whether I am afraid.“  AUDRE LORD   </vt:lpstr>
      <vt:lpstr>POLLING QUESTION    WHAT IS YOUR VISION FOR YOUR COMMUNITY?</vt:lpstr>
      <vt:lpstr>FISCAL SUSTAINABILITY </vt:lpstr>
      <vt:lpstr>PROMOTE COMMUNITY WELL-BEING</vt:lpstr>
      <vt:lpstr>DEMOCRATIC CIVIC ENGAGEMENT</vt:lpstr>
      <vt:lpstr>POLLING QUESTION    WHAT CAN YOU DO TO CREATE AN INCLUSIVE COMMUNITY? </vt:lpstr>
      <vt:lpstr>These days, everyone seems to be drawing lines and picking sides. Now more than ever, we need leaders who can keep their heads when everyone else is losing theirs. The Midwesterner in me calls this grit. But grit isn't formed by standing on your side and holding the line. Grit is formed by going through the middle - by having the hard conversation, by building tough bridges, by seeking consensus. Start by asking questions. When you ask questions, you move from polarization to problem solving."  SUSAN NEELY, PRESIDENT AND CEO OF THE AMERICAN COUNCIL OF LIFE INSURERS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Can Run Two or Three Lines as Required </dc:title>
  <dc:creator>karen chin</dc:creator>
  <cp:lastModifiedBy>Nancy Newell</cp:lastModifiedBy>
  <cp:revision>101</cp:revision>
  <cp:lastPrinted>2024-02-26T01:46:25Z</cp:lastPrinted>
  <dcterms:created xsi:type="dcterms:W3CDTF">2023-12-16T05:43:29Z</dcterms:created>
  <dcterms:modified xsi:type="dcterms:W3CDTF">2024-04-23T00:45:52Z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0x010100CF68C337E8F12944B748A0B560091B27</vt:lpwstr>
  </property>
</Properties>
</file>