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52" r:id="rId1"/>
    <p:sldMasterId id="2147483688" r:id="rId2"/>
    <p:sldMasterId id="2147483685" r:id="rId3"/>
    <p:sldMasterId id="2147483700" r:id="rId4"/>
    <p:sldMasterId id="2147483704" r:id="rId5"/>
    <p:sldMasterId id="2147483711" r:id="rId6"/>
    <p:sldMasterId id="2147483717" r:id="rId7"/>
    <p:sldMasterId id="2147483726" r:id="rId8"/>
    <p:sldMasterId id="2147483735" r:id="rId9"/>
  </p:sldMasterIdLst>
  <p:notesMasterIdLst>
    <p:notesMasterId r:id="rId50"/>
  </p:notesMasterIdLst>
  <p:handoutMasterIdLst>
    <p:handoutMasterId r:id="rId51"/>
  </p:handoutMasterIdLst>
  <p:sldIdLst>
    <p:sldId id="270" r:id="rId10"/>
    <p:sldId id="780" r:id="rId11"/>
    <p:sldId id="752" r:id="rId12"/>
    <p:sldId id="934" r:id="rId13"/>
    <p:sldId id="781" r:id="rId14"/>
    <p:sldId id="896" r:id="rId15"/>
    <p:sldId id="942" r:id="rId16"/>
    <p:sldId id="925" r:id="rId17"/>
    <p:sldId id="757" r:id="rId18"/>
    <p:sldId id="820" r:id="rId19"/>
    <p:sldId id="935" r:id="rId20"/>
    <p:sldId id="904" r:id="rId21"/>
    <p:sldId id="858" r:id="rId22"/>
    <p:sldId id="734" r:id="rId23"/>
    <p:sldId id="898" r:id="rId24"/>
    <p:sldId id="937" r:id="rId25"/>
    <p:sldId id="765" r:id="rId26"/>
    <p:sldId id="905" r:id="rId27"/>
    <p:sldId id="899" r:id="rId28"/>
    <p:sldId id="866" r:id="rId29"/>
    <p:sldId id="940" r:id="rId30"/>
    <p:sldId id="941" r:id="rId31"/>
    <p:sldId id="870" r:id="rId32"/>
    <p:sldId id="825" r:id="rId33"/>
    <p:sldId id="890" r:id="rId34"/>
    <p:sldId id="931" r:id="rId35"/>
    <p:sldId id="871" r:id="rId36"/>
    <p:sldId id="910" r:id="rId37"/>
    <p:sldId id="932" r:id="rId38"/>
    <p:sldId id="914" r:id="rId39"/>
    <p:sldId id="943" r:id="rId40"/>
    <p:sldId id="921" r:id="rId41"/>
    <p:sldId id="798" r:id="rId42"/>
    <p:sldId id="795" r:id="rId43"/>
    <p:sldId id="876" r:id="rId44"/>
    <p:sldId id="908" r:id="rId45"/>
    <p:sldId id="933" r:id="rId46"/>
    <p:sldId id="878" r:id="rId47"/>
    <p:sldId id="775" r:id="rId48"/>
    <p:sldId id="378" r:id="rId49"/>
  </p:sldIdLst>
  <p:sldSz cx="17340263" cy="9753600"/>
  <p:notesSz cx="7315200" cy="9601200"/>
  <p:defaultTextStyle>
    <a:defPPr>
      <a:defRPr lang="en-US"/>
    </a:defPPr>
    <a:lvl1pPr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1pPr>
    <a:lvl2pPr marL="228600" indent="2286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2pPr>
    <a:lvl3pPr marL="457200" indent="4572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3pPr>
    <a:lvl4pPr marL="685800" indent="6858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4pPr>
    <a:lvl5pPr marL="914400" indent="9144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5pPr>
    <a:lvl6pPr marL="22860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6pPr>
    <a:lvl7pPr marL="27432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7pPr>
    <a:lvl8pPr marL="32004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8pPr>
    <a:lvl9pPr marL="36576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5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E8D"/>
    <a:srgbClr val="245D38"/>
    <a:srgbClr val="6C3A5D"/>
    <a:srgbClr val="77843C"/>
    <a:srgbClr val="FFD900"/>
    <a:srgbClr val="39677B"/>
    <a:srgbClr val="001970"/>
    <a:srgbClr val="C3002F"/>
    <a:srgbClr val="FFD100"/>
    <a:srgbClr val="009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4014" autoAdjust="0"/>
  </p:normalViewPr>
  <p:slideViewPr>
    <p:cSldViewPr showGuides="1">
      <p:cViewPr varScale="1">
        <p:scale>
          <a:sx n="77" d="100"/>
          <a:sy n="77" d="100"/>
        </p:scale>
        <p:origin x="636" y="116"/>
      </p:cViewPr>
      <p:guideLst>
        <p:guide orient="horz" pos="2832"/>
        <p:guide pos="5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668"/>
    </p:cViewPr>
  </p:sorterViewPr>
  <p:notesViewPr>
    <p:cSldViewPr>
      <p:cViewPr varScale="1">
        <p:scale>
          <a:sx n="86" d="100"/>
          <a:sy n="86" d="100"/>
        </p:scale>
        <p:origin x="3822" y="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9F27500B-B007-487E-BC2D-9CA3EFB094E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F189FC3-525C-45C7-90BF-332ED732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8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1024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 dirty="0">
                <a:sym typeface="Avenir" charset="0"/>
              </a:rPr>
              <a:t>Second level</a:t>
            </a:r>
          </a:p>
          <a:p>
            <a:pPr lvl="2"/>
            <a:r>
              <a:rPr lang="en-US" noProof="0" dirty="0">
                <a:sym typeface="Avenir" charset="0"/>
              </a:rPr>
              <a:t>Third level</a:t>
            </a:r>
          </a:p>
          <a:p>
            <a:pPr lvl="3"/>
            <a:r>
              <a:rPr lang="en-US" noProof="0" dirty="0">
                <a:sym typeface="Avenir" charset="0"/>
              </a:rPr>
              <a:t>Fourth level</a:t>
            </a:r>
          </a:p>
          <a:p>
            <a:pPr lvl="4"/>
            <a:r>
              <a:rPr lang="en-US" noProof="0" dirty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77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742950"/>
            <a:ext cx="6608762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2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98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2019 to 2022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Added 87k jobs (2.5%)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50% Prof, </a:t>
            </a:r>
            <a:r>
              <a:rPr lang="en-US" dirty="0" err="1" smtClean="0"/>
              <a:t>Sci</a:t>
            </a:r>
            <a:r>
              <a:rPr lang="en-US" dirty="0" smtClean="0"/>
              <a:t>, Tech Services, 20% Transportation and warehousing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Biggest declines in Mining; Accommodation and Food Services; Arts Entertainment and Recreation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81939-9204-42D4-84C9-681BB96303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49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20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5" y="4561234"/>
            <a:ext cx="5363815" cy="43218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4254" indent="-474254" eaLnBrk="1" hangingPunct="1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6</a:t>
            </a:r>
            <a:r>
              <a:rPr lang="en-US" altLang="en-US" sz="1500" baseline="30000" dirty="0"/>
              <a:t>th</a:t>
            </a:r>
            <a:r>
              <a:rPr lang="en-US" altLang="en-US" sz="1500" dirty="0"/>
              <a:t> Youngest State, 3</a:t>
            </a:r>
            <a:r>
              <a:rPr lang="en-US" altLang="en-US" sz="1500" baseline="30000" dirty="0"/>
              <a:t>rd</a:t>
            </a:r>
            <a:r>
              <a:rPr lang="en-US" altLang="en-US" sz="1500" dirty="0"/>
              <a:t> fastest growth in 65+</a:t>
            </a:r>
          </a:p>
          <a:p>
            <a:pPr marL="474254" indent="-474254" eaLnBrk="1" hangingPunct="1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2015-30 increase 65+ 711,000 to 1,200,000 </a:t>
            </a:r>
          </a:p>
          <a:p>
            <a:pPr marL="474254" indent="-474254" eaLnBrk="1" hangingPunct="1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Economic Driver</a:t>
            </a:r>
          </a:p>
          <a:p>
            <a:pPr marL="711199" lvl="1" indent="-474254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Impact on occupational mix. Growing at 5% per year. Wages/Income</a:t>
            </a:r>
          </a:p>
          <a:p>
            <a:pPr marL="474254" indent="-474254" eaLnBrk="1" hangingPunct="1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Labor Force – growth in retirees</a:t>
            </a:r>
          </a:p>
          <a:p>
            <a:pPr marL="711199" lvl="1" indent="-474254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Worker vs. non-worker mix changing </a:t>
            </a:r>
          </a:p>
          <a:p>
            <a:pPr marL="474254" indent="-474254" eaLnBrk="1" hangingPunct="1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Housing – primarily home owners</a:t>
            </a:r>
          </a:p>
          <a:p>
            <a:pPr marL="474254" indent="-474254" eaLnBrk="1" hangingPunct="1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Income – Downward Pressure</a:t>
            </a:r>
          </a:p>
          <a:p>
            <a:pPr marL="474254" indent="-474254" eaLnBrk="1" hangingPunct="1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Health/Disabilities</a:t>
            </a:r>
          </a:p>
          <a:p>
            <a:pPr marL="474254" indent="-474254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Transportation</a:t>
            </a:r>
          </a:p>
          <a:p>
            <a:pPr marL="474254" indent="-474254" eaLnBrk="1" hangingPunct="1">
              <a:lnSpc>
                <a:spcPct val="100000"/>
              </a:lnSpc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 altLang="en-US" sz="1500" dirty="0"/>
              <a:t>Public Finance – Downward Pressure</a:t>
            </a:r>
          </a:p>
          <a:p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807723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4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14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Forecasting Colorado to continue</a:t>
            </a:r>
            <a:r>
              <a:rPr lang="en-US" baseline="0" dirty="0"/>
              <a:t> to grow – births and migration</a:t>
            </a:r>
          </a:p>
          <a:p>
            <a:r>
              <a:rPr lang="en-US" baseline="0" dirty="0"/>
              <a:t>Migration = from job growth primarily</a:t>
            </a:r>
          </a:p>
          <a:p>
            <a:r>
              <a:rPr lang="en-US" baseline="0" dirty="0"/>
              <a:t>Aging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03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99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44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9913" y="766763"/>
            <a:ext cx="6824662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11502" y="9728040"/>
            <a:ext cx="3451903" cy="511378"/>
          </a:xfrm>
          <a:prstGeom prst="rect">
            <a:avLst/>
          </a:prstGeom>
        </p:spPr>
        <p:txBody>
          <a:bodyPr lIns="98366" tIns="49184" rIns="98366" bIns="49184"/>
          <a:lstStyle/>
          <a:p>
            <a:pPr>
              <a:defRPr/>
            </a:pPr>
            <a:fld id="{C7699DDD-D8ED-4C01-851C-065722F0514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8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 to:</a:t>
            </a:r>
          </a:p>
          <a:p>
            <a:r>
              <a:rPr lang="en-US" dirty="0"/>
              <a:t>Labor</a:t>
            </a:r>
          </a:p>
          <a:p>
            <a:r>
              <a:rPr lang="en-US" dirty="0"/>
              <a:t>Housing</a:t>
            </a:r>
          </a:p>
          <a:p>
            <a:r>
              <a:rPr lang="en-US" dirty="0"/>
              <a:t>Industry</a:t>
            </a:r>
          </a:p>
          <a:p>
            <a:r>
              <a:rPr lang="en-US" dirty="0"/>
              <a:t>Food</a:t>
            </a:r>
          </a:p>
          <a:p>
            <a:r>
              <a:rPr lang="en-US" dirty="0"/>
              <a:t>Supply Chain</a:t>
            </a:r>
          </a:p>
          <a:p>
            <a:r>
              <a:rPr lang="en-US" dirty="0"/>
              <a:t>Infrastructure</a:t>
            </a:r>
          </a:p>
          <a:p>
            <a:r>
              <a:rPr lang="en-US" dirty="0"/>
              <a:t>BR&amp;E</a:t>
            </a:r>
          </a:p>
          <a:p>
            <a:r>
              <a:rPr lang="en-US" dirty="0"/>
              <a:t>Talent</a:t>
            </a:r>
          </a:p>
          <a:p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772075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99DDD-D8ED-4C01-851C-065722F0514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86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8048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96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>
            <a:spLocks noGrp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853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4525" y="766763"/>
            <a:ext cx="6824663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595800" y="9728042"/>
            <a:ext cx="3516403" cy="511378"/>
          </a:xfrm>
          <a:prstGeom prst="rect">
            <a:avLst/>
          </a:prstGeom>
        </p:spPr>
        <p:txBody>
          <a:bodyPr lIns="98352" tIns="49177" rIns="98352" bIns="49177"/>
          <a:lstStyle/>
          <a:p>
            <a:pPr defTabSz="1028373">
              <a:defRPr/>
            </a:pPr>
            <a:fld id="{C7699DDD-D8ED-4C01-851C-065722F0514D}" type="slidenum">
              <a:rPr lang="en-US">
                <a:solidFill>
                  <a:prstClr val="black"/>
                </a:solidFill>
                <a:latin typeface="Calibri"/>
              </a:rPr>
              <a:pPr defTabSz="1028373">
                <a:defRPr/>
              </a:pPr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307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742950"/>
            <a:ext cx="6608762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14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7" y="9120192"/>
            <a:ext cx="3170238" cy="479425"/>
          </a:xfrm>
          <a:prstGeom prst="rect">
            <a:avLst/>
          </a:prstGeom>
        </p:spPr>
        <p:txBody>
          <a:bodyPr lIns="90685" tIns="45342" rIns="90685" bIns="45342"/>
          <a:lstStyle/>
          <a:p>
            <a:fld id="{6260CBE2-D056-4292-BFB5-BFE6FCFDF19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90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8325" y="766763"/>
            <a:ext cx="6827838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2969" indent="-642969">
              <a:buFont typeface="Arial" panose="020B0604020202020204" pitchFamily="34" charset="0"/>
              <a:buChar char="•"/>
            </a:pPr>
            <a:r>
              <a:rPr lang="en-US" sz="4600" dirty="0"/>
              <a:t>US – 328.2 million, + 1.5 million or .5%</a:t>
            </a:r>
          </a:p>
          <a:p>
            <a:pPr marL="771457" lvl="2" indent="-642969">
              <a:spcBef>
                <a:spcPts val="1351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/>
                </a:solidFill>
              </a:rPr>
              <a:t>Slowest annual growth rate since 1918</a:t>
            </a:r>
          </a:p>
          <a:p>
            <a:pPr marL="771457" lvl="2" indent="-642969">
              <a:spcBef>
                <a:spcPts val="1351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/>
                </a:solidFill>
              </a:rPr>
              <a:t>Slower birth rate, increasing deaths, fewer international migrants.</a:t>
            </a:r>
          </a:p>
          <a:p>
            <a:pPr marL="642969" indent="-642969"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chemeClr val="bg2"/>
                </a:solidFill>
              </a:rPr>
              <a:t>Colorado - </a:t>
            </a:r>
            <a:r>
              <a:rPr lang="en-US" sz="4600" dirty="0"/>
              <a:t>- 5,758,736 </a:t>
            </a:r>
          </a:p>
          <a:p>
            <a:pPr marL="514470" lvl="1" indent="-642969">
              <a:spcBef>
                <a:spcPts val="1351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/>
                </a:solidFill>
              </a:rPr>
              <a:t>Ranked 8th fastest 1.2%</a:t>
            </a:r>
          </a:p>
          <a:p>
            <a:pPr marL="514470" lvl="1" indent="-642969">
              <a:spcBef>
                <a:spcPts val="1351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/>
                </a:solidFill>
              </a:rPr>
              <a:t>7th in total growth 67,449 – slower than great recession</a:t>
            </a:r>
          </a:p>
          <a:p>
            <a:pPr marL="514470" lvl="1" indent="-642969">
              <a:spcBef>
                <a:spcPts val="1351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/>
                </a:solidFill>
              </a:rPr>
              <a:t>Growth of 725,000 since 2010</a:t>
            </a:r>
          </a:p>
          <a:p>
            <a:pPr marL="514470" lvl="1" indent="-642969">
              <a:spcBef>
                <a:spcPts val="1351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/>
                </a:solidFill>
              </a:rPr>
              <a:t>Slower births, increasing deaths, fewer net migrants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11502" y="9728040"/>
            <a:ext cx="3451903" cy="511378"/>
          </a:xfrm>
          <a:prstGeom prst="rect">
            <a:avLst/>
          </a:prstGeom>
        </p:spPr>
        <p:txBody>
          <a:bodyPr lIns="98366" tIns="49184" rIns="98366" bIns="49184"/>
          <a:lstStyle/>
          <a:p>
            <a:pPr>
              <a:defRPr/>
            </a:pPr>
            <a:fld id="{C7699DDD-D8ED-4C01-851C-065722F0514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25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719138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918"/>
              </a:spcBef>
            </a:pPr>
            <a:r>
              <a:rPr lang="en-US" sz="3800" b="1" dirty="0">
                <a:solidFill>
                  <a:schemeClr val="bg2"/>
                </a:solidFill>
              </a:rPr>
              <a:t>US – Growth is slowing</a:t>
            </a:r>
          </a:p>
          <a:p>
            <a:pPr marL="409894" indent="-409894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2"/>
                </a:solidFill>
              </a:rPr>
              <a:t>2010-2020 second slowest decade - +22.3M, 7.4%</a:t>
            </a:r>
          </a:p>
          <a:p>
            <a:pPr marL="409894" indent="-409894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2"/>
                </a:solidFill>
              </a:rPr>
              <a:t>2020-2021 – Slowest annual growth rate .1%, +520K</a:t>
            </a:r>
          </a:p>
          <a:p>
            <a:pPr>
              <a:spcBef>
                <a:spcPts val="918"/>
              </a:spcBef>
            </a:pPr>
            <a:r>
              <a:rPr lang="en-US" sz="3400" dirty="0">
                <a:solidFill>
                  <a:schemeClr val="bg2"/>
                </a:solidFill>
              </a:rPr>
              <a:t>	17 states lost population</a:t>
            </a:r>
          </a:p>
          <a:p>
            <a:pPr marL="409894" indent="-409894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2"/>
                </a:solidFill>
              </a:rPr>
              <a:t>2021-2022 - +1.256M, .4%, 19 states lost population</a:t>
            </a:r>
          </a:p>
          <a:p>
            <a:pPr>
              <a:spcBef>
                <a:spcPts val="918"/>
              </a:spcBef>
            </a:pPr>
            <a:r>
              <a:rPr lang="en-US" sz="3800" b="1" dirty="0">
                <a:solidFill>
                  <a:schemeClr val="bg2"/>
                </a:solidFill>
              </a:rPr>
              <a:t>CO – Growth is slowing</a:t>
            </a:r>
          </a:p>
          <a:p>
            <a:pPr marL="409894" indent="-409894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2"/>
                </a:solidFill>
              </a:rPr>
              <a:t>2010-2020 + 744,500, 14.8%. </a:t>
            </a:r>
          </a:p>
          <a:p>
            <a:pPr marL="819469" lvl="4" indent="-409894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2"/>
                </a:solidFill>
              </a:rPr>
              <a:t>6</a:t>
            </a:r>
            <a:r>
              <a:rPr lang="en-US" sz="2700" baseline="30000" dirty="0">
                <a:solidFill>
                  <a:schemeClr val="bg2"/>
                </a:solidFill>
              </a:rPr>
              <a:t>th</a:t>
            </a:r>
            <a:r>
              <a:rPr lang="en-US" sz="2700" dirty="0">
                <a:solidFill>
                  <a:schemeClr val="bg2"/>
                </a:solidFill>
              </a:rPr>
              <a:t> ranked percent change, 9</a:t>
            </a:r>
            <a:r>
              <a:rPr lang="en-US" sz="2700" baseline="30000" dirty="0">
                <a:solidFill>
                  <a:schemeClr val="bg2"/>
                </a:solidFill>
              </a:rPr>
              <a:t>th</a:t>
            </a:r>
            <a:r>
              <a:rPr lang="en-US" sz="2700" dirty="0">
                <a:solidFill>
                  <a:schemeClr val="bg2"/>
                </a:solidFill>
              </a:rPr>
              <a:t> in total growth</a:t>
            </a:r>
          </a:p>
          <a:p>
            <a:pPr marL="491805" lvl="2" indent="-409894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2"/>
                </a:solidFill>
              </a:rPr>
              <a:t>2020-2021 + 26,500,  .5% growth rate</a:t>
            </a:r>
          </a:p>
          <a:p>
            <a:pPr marL="655847" lvl="4" indent="-327915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2"/>
                </a:solidFill>
              </a:rPr>
              <a:t>Ranked 20</a:t>
            </a:r>
            <a:r>
              <a:rPr lang="en-US" sz="2700" baseline="30000" dirty="0">
                <a:solidFill>
                  <a:schemeClr val="bg2"/>
                </a:solidFill>
              </a:rPr>
              <a:t>th</a:t>
            </a:r>
            <a:r>
              <a:rPr lang="en-US" sz="2700" dirty="0">
                <a:solidFill>
                  <a:schemeClr val="bg2"/>
                </a:solidFill>
              </a:rPr>
              <a:t> in percent growth and 11</a:t>
            </a:r>
            <a:r>
              <a:rPr lang="en-US" sz="2700" baseline="30000" dirty="0">
                <a:solidFill>
                  <a:schemeClr val="bg2"/>
                </a:solidFill>
              </a:rPr>
              <a:t>th</a:t>
            </a:r>
            <a:r>
              <a:rPr lang="en-US" sz="2700" dirty="0">
                <a:solidFill>
                  <a:schemeClr val="bg2"/>
                </a:solidFill>
              </a:rPr>
              <a:t> in total growth</a:t>
            </a:r>
          </a:p>
          <a:p>
            <a:pPr marL="437226" lvl="3" indent="-327915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2"/>
                </a:solidFill>
              </a:rPr>
              <a:t>2021-2022 +27,700, .5% growth rate</a:t>
            </a:r>
          </a:p>
          <a:p>
            <a:pPr marL="655847" lvl="4" indent="-327915">
              <a:spcBef>
                <a:spcPts val="918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2"/>
                </a:solidFill>
              </a:rPr>
              <a:t>Ranked 19th in percent growth and 12th in total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3324" tIns="46665" rIns="93324" bIns="46665"/>
          <a:lstStyle/>
          <a:p>
            <a:pPr defTabSz="579509">
              <a:defRPr/>
            </a:pPr>
            <a:fld id="{6CF4028F-70DB-476B-953E-9372B2ACD51C}" type="slidenum">
              <a:rPr lang="en-US"/>
              <a:pPr defTabSz="579509"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1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terms of where growth has been and is going to be in Colorado…</a:t>
            </a:r>
          </a:p>
        </p:txBody>
      </p:sp>
    </p:spTree>
    <p:extLst>
      <p:ext uri="{BB962C8B-B14F-4D97-AF65-F5344CB8AC3E}">
        <p14:creationId xmlns:p14="http://schemas.microsoft.com/office/powerpoint/2010/main" val="132311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to 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67378" y="9120192"/>
            <a:ext cx="3112088" cy="479425"/>
          </a:xfrm>
          <a:prstGeom prst="rect">
            <a:avLst/>
          </a:prstGeom>
        </p:spPr>
        <p:txBody>
          <a:bodyPr lIns="90677" tIns="45338" rIns="90677" bIns="45338"/>
          <a:lstStyle/>
          <a:p>
            <a:pPr defTabSz="605495">
              <a:defRPr/>
            </a:pPr>
            <a:fld id="{C7699DDD-D8ED-4C01-851C-065722F0514D}" type="slidenum">
              <a:rPr lang="en-US" sz="1900"/>
              <a:pPr defTabSz="605495">
                <a:defRPr/>
              </a:pPr>
              <a:t>6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89063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742950"/>
            <a:ext cx="6608762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6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742950"/>
            <a:ext cx="6608762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19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742950"/>
            <a:ext cx="6607175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244221" y="9419215"/>
            <a:ext cx="3247396" cy="495144"/>
          </a:xfrm>
          <a:prstGeom prst="rect">
            <a:avLst/>
          </a:prstGeom>
        </p:spPr>
        <p:txBody>
          <a:bodyPr lIns="94059" tIns="47029" rIns="94059" bIns="47029"/>
          <a:lstStyle/>
          <a:p>
            <a:pPr>
              <a:defRPr/>
            </a:pPr>
            <a:fld id="{C7699DDD-D8ED-4C01-851C-065722F0514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6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9673" y="3548068"/>
            <a:ext cx="14740917" cy="209073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7" y="5638800"/>
            <a:ext cx="12137337" cy="23812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609661" indent="0" algn="ctr">
              <a:buNone/>
              <a:defRPr/>
            </a:lvl2pPr>
            <a:lvl3pPr marL="1219322" indent="0" algn="ctr">
              <a:buNone/>
              <a:defRPr/>
            </a:lvl3pPr>
            <a:lvl4pPr marL="1828982" indent="0" algn="ctr">
              <a:buNone/>
              <a:defRPr/>
            </a:lvl4pPr>
            <a:lvl5pPr marL="2438645" indent="0" algn="ctr">
              <a:buNone/>
              <a:defRPr/>
            </a:lvl5pPr>
            <a:lvl6pPr marL="3048304" indent="0" algn="ctr">
              <a:buNone/>
              <a:defRPr/>
            </a:lvl6pPr>
            <a:lvl7pPr marL="3657966" indent="0" algn="ctr">
              <a:buNone/>
              <a:defRPr/>
            </a:lvl7pPr>
            <a:lvl8pPr marL="4267627" indent="0" algn="ctr">
              <a:buNone/>
              <a:defRPr/>
            </a:lvl8pPr>
            <a:lvl9pPr marL="4877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94" y="3962419"/>
            <a:ext cx="15646878" cy="231298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75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74209" y="444505"/>
            <a:ext cx="14630847" cy="1252727"/>
          </a:xfrm>
          <a:prstGeom prst="rect">
            <a:avLst/>
          </a:prstGeom>
        </p:spPr>
        <p:txBody>
          <a:bodyPr lIns="81593" tIns="40794" rIns="81593" bIns="40794"/>
          <a:lstStyle>
            <a:lvl1pPr algn="l">
              <a:defRPr sz="4050" b="0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308538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13" y="758621"/>
            <a:ext cx="15606237" cy="1408853"/>
          </a:xfrm>
          <a:prstGeom prst="rect">
            <a:avLst/>
          </a:prstGeom>
        </p:spPr>
        <p:txBody>
          <a:bodyPr lIns="130012" tIns="65007" rIns="130012" bIns="6500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67015" y="27102"/>
            <a:ext cx="5491084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2599" y="27102"/>
            <a:ext cx="7803118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50226" y="27102"/>
            <a:ext cx="2023031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fld id="{25D03DF9-BFA5-46F0-9AD9-7906605AD205}" type="slidenum">
              <a:rPr lang="en-US" smtClean="0">
                <a:solidFill>
                  <a:srgbClr val="4A535D"/>
                </a:solidFill>
              </a:rPr>
              <a:pPr defTabSz="1300125">
                <a:defRPr/>
              </a:pPr>
              <a:t>‹#›</a:t>
            </a:fld>
            <a:endParaRPr lang="en-US">
              <a:solidFill>
                <a:srgbClr val="4A53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93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6691" y="975360"/>
            <a:ext cx="14630847" cy="1143000"/>
          </a:xfrm>
          <a:prstGeom prst="rect">
            <a:avLst/>
          </a:prstGeom>
        </p:spPr>
        <p:txBody>
          <a:bodyPr lIns="57365" tIns="28681" rIns="57365" bIns="28681" anchor="b"/>
          <a:lstStyle>
            <a:lvl1pPr algn="l">
              <a:defRPr sz="5404" b="0" i="0" strike="noStrike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58" y="2709334"/>
            <a:ext cx="14630847" cy="4572001"/>
          </a:xfrm>
          <a:prstGeom prst="rect">
            <a:avLst/>
          </a:prstGeom>
        </p:spPr>
        <p:txBody>
          <a:bodyPr vert="horz" lIns="57365" tIns="28681" rIns="57365" bIns="28681"/>
          <a:lstStyle>
            <a:lvl1pPr>
              <a:defRPr sz="2560"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  <p:extLst>
      <p:ext uri="{BB962C8B-B14F-4D97-AF65-F5344CB8AC3E}">
        <p14:creationId xmlns:p14="http://schemas.microsoft.com/office/powerpoint/2010/main" val="28206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1409" y="174220"/>
            <a:ext cx="16881137" cy="1244486"/>
          </a:xfrm>
          <a:prstGeom prst="rect">
            <a:avLst/>
          </a:prstGeom>
        </p:spPr>
        <p:txBody>
          <a:bodyPr anchor="t"/>
          <a:lstStyle>
            <a:lvl1pPr algn="l">
              <a:defRPr sz="6259" b="0" i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6180" y="1520042"/>
            <a:ext cx="16011592" cy="7299014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853"/>
              </a:spcBef>
              <a:defRPr baseline="0">
                <a:solidFill>
                  <a:srgbClr val="53585F"/>
                </a:solidFill>
              </a:defRPr>
            </a:lvl1pPr>
            <a:lvl2pPr>
              <a:spcBef>
                <a:spcPts val="853"/>
              </a:spcBef>
              <a:defRPr>
                <a:solidFill>
                  <a:srgbClr val="53585F"/>
                </a:solidFill>
              </a:defRPr>
            </a:lvl2pPr>
            <a:lvl3pPr>
              <a:spcBef>
                <a:spcPts val="853"/>
              </a:spcBef>
              <a:defRPr>
                <a:solidFill>
                  <a:srgbClr val="53585F"/>
                </a:solidFill>
              </a:defRPr>
            </a:lvl3pPr>
            <a:lvl4pPr>
              <a:spcBef>
                <a:spcPts val="853"/>
              </a:spcBef>
              <a:defRPr>
                <a:solidFill>
                  <a:srgbClr val="53585F"/>
                </a:solidFill>
              </a:defRPr>
            </a:lvl4pPr>
            <a:lvl5pPr>
              <a:spcBef>
                <a:spcPts val="853"/>
              </a:spcBef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long amount of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10104" y="8992731"/>
            <a:ext cx="11381805" cy="760870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853"/>
              </a:spcBef>
              <a:defRPr sz="1991" baseline="0"/>
            </a:lvl1pPr>
          </a:lstStyle>
          <a:p>
            <a:pPr lvl="0"/>
            <a:r>
              <a:rPr lang="en-US" dirty="0" smtClean="0"/>
              <a:t>Click to footer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4708" y="2536830"/>
            <a:ext cx="14630847" cy="2090737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708" y="4822830"/>
            <a:ext cx="14630847" cy="249237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457223" indent="0" algn="ctr">
              <a:buNone/>
              <a:defRPr/>
            </a:lvl2pPr>
            <a:lvl3pPr marL="914446" indent="0" algn="ctr">
              <a:buNone/>
              <a:defRPr/>
            </a:lvl3pPr>
            <a:lvl4pPr marL="1371668" indent="0" algn="ctr">
              <a:buNone/>
              <a:defRPr/>
            </a:lvl4pPr>
            <a:lvl5pPr marL="1828892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0" indent="0" algn="ctr">
              <a:buNone/>
              <a:defRPr/>
            </a:lvl8pPr>
            <a:lvl9pPr marL="3657783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4708" y="1752600"/>
            <a:ext cx="14630847" cy="628776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126025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6692" y="1447800"/>
            <a:ext cx="14630847" cy="2286000"/>
          </a:xfrm>
          <a:prstGeom prst="rect">
            <a:avLst/>
          </a:prstGeom>
        </p:spPr>
        <p:txBody>
          <a:bodyPr anchor="b"/>
          <a:lstStyle>
            <a:lvl1pPr algn="l">
              <a:defRPr sz="6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3886200"/>
            <a:ext cx="14630847" cy="4572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  <p:extLst>
      <p:ext uri="{BB962C8B-B14F-4D97-AF65-F5344CB8AC3E}">
        <p14:creationId xmlns:p14="http://schemas.microsoft.com/office/powerpoint/2010/main" val="3753940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>
              <a:defRPr sz="6000" b="0">
                <a:solidFill>
                  <a:srgbClr val="53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 marL="457200" indent="-457200">
              <a:spcBef>
                <a:spcPts val="1800"/>
              </a:spcBef>
              <a:buFont typeface="Arial" panose="020B0604020202020204" pitchFamily="34" charset="0"/>
              <a:buChar char="•"/>
              <a:defRPr sz="3600" baseline="0">
                <a:solidFill>
                  <a:srgbClr val="53585F"/>
                </a:solidFill>
              </a:defRPr>
            </a:lvl1pPr>
            <a:lvl2pPr marL="571511" indent="-342900">
              <a:spcBef>
                <a:spcPts val="1800"/>
              </a:spcBef>
              <a:buClr>
                <a:schemeClr val="bg1">
                  <a:lumMod val="65000"/>
                </a:schemeClr>
              </a:buClr>
              <a:buSzPct val="60000"/>
              <a:buFont typeface="Courier New" panose="02070309020205020404" pitchFamily="49" charset="0"/>
              <a:buChar char="o"/>
              <a:defRPr sz="3200" baseline="0">
                <a:solidFill>
                  <a:srgbClr val="53585F"/>
                </a:solidFill>
              </a:defRPr>
            </a:lvl2pPr>
            <a:lvl3pPr marL="914423" indent="-457200">
              <a:spcBef>
                <a:spcPts val="1800"/>
              </a:spcBef>
              <a:buClr>
                <a:schemeClr val="bg1">
                  <a:lumMod val="65000"/>
                </a:schemeClr>
              </a:buClr>
              <a:buSzPct val="60000"/>
              <a:buFont typeface="Courier New" panose="02070309020205020404" pitchFamily="49" charset="0"/>
              <a:buChar char="o"/>
              <a:defRPr sz="2800">
                <a:solidFill>
                  <a:srgbClr val="53585F"/>
                </a:solidFill>
              </a:defRPr>
            </a:lvl3pPr>
            <a:lvl4pPr marL="1143035" indent="-457200">
              <a:spcBef>
                <a:spcPts val="1800"/>
              </a:spcBef>
              <a:buClr>
                <a:schemeClr val="bg1">
                  <a:lumMod val="65000"/>
                </a:schemeClr>
              </a:buClr>
              <a:buSzPct val="60000"/>
              <a:buFont typeface="Courier New" panose="02070309020205020404" pitchFamily="49" charset="0"/>
              <a:buChar char="o"/>
              <a:defRPr sz="2400">
                <a:solidFill>
                  <a:srgbClr val="53585F"/>
                </a:solidFill>
              </a:defRPr>
            </a:lvl4pPr>
            <a:lvl5pPr marL="1371646" indent="-457200">
              <a:spcBef>
                <a:spcPts val="1800"/>
              </a:spcBef>
              <a:buClr>
                <a:schemeClr val="bg1">
                  <a:lumMod val="65000"/>
                </a:schemeClr>
              </a:buClr>
              <a:buSzPct val="60000"/>
              <a:buFont typeface="Courier New" panose="02070309020205020404" pitchFamily="49" charset="0"/>
              <a:buChar char="o"/>
              <a:defRPr sz="2000" baseline="0"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/>
              <a:t>Click to edit Master text styles for long amount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50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74209" y="444501"/>
            <a:ext cx="14630847" cy="1252727"/>
          </a:xfrm>
          <a:prstGeom prst="rect">
            <a:avLst/>
          </a:prstGeom>
        </p:spPr>
        <p:txBody>
          <a:bodyPr lIns="81593" tIns="40794" rIns="81593" bIns="40794"/>
          <a:lstStyle>
            <a:lvl1pPr algn="l">
              <a:defRPr sz="5400" b="0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458026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13" y="758621"/>
            <a:ext cx="15606237" cy="1408853"/>
          </a:xfrm>
          <a:prstGeom prst="rect">
            <a:avLst/>
          </a:prstGeom>
        </p:spPr>
        <p:txBody>
          <a:bodyPr lIns="130012" tIns="65007" rIns="130012" bIns="6500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67015" y="27102"/>
            <a:ext cx="5491084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2599" y="27102"/>
            <a:ext cx="7803118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50225" y="27102"/>
            <a:ext cx="2023031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fld id="{25D03DF9-BFA5-46F0-9AD9-7906605AD205}" type="slidenum">
              <a:rPr lang="en-US" smtClean="0">
                <a:solidFill>
                  <a:srgbClr val="4A535D"/>
                </a:solidFill>
              </a:rPr>
              <a:pPr defTabSz="1300125">
                <a:defRPr/>
              </a:pPr>
              <a:t>‹#›</a:t>
            </a:fld>
            <a:endParaRPr lang="en-US">
              <a:solidFill>
                <a:srgbClr val="4A53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4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93" y="3962405"/>
            <a:ext cx="15646878" cy="231298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9674" y="3548068"/>
            <a:ext cx="14740917" cy="2090736"/>
          </a:xfrm>
        </p:spPr>
        <p:txBody>
          <a:bodyPr anchor="b"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6" y="5791201"/>
            <a:ext cx="12137339" cy="2228850"/>
          </a:xfrm>
          <a:prstGeom prst="rect">
            <a:avLst/>
          </a:prstGeom>
        </p:spPr>
        <p:txBody>
          <a:bodyPr vert="horz" lIns="91365" tIns="45680" rIns="91365" bIns="45680" anchor="t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6846" indent="0" algn="ctr">
              <a:buNone/>
              <a:defRPr/>
            </a:lvl2pPr>
            <a:lvl3pPr marL="913695" indent="0" algn="ctr">
              <a:buNone/>
              <a:defRPr/>
            </a:lvl3pPr>
            <a:lvl4pPr marL="1370543" indent="0" algn="ctr">
              <a:buNone/>
              <a:defRPr/>
            </a:lvl4pPr>
            <a:lvl5pPr marL="1827392" indent="0" algn="ctr">
              <a:buNone/>
              <a:defRPr/>
            </a:lvl5pPr>
            <a:lvl6pPr marL="2284240" indent="0" algn="ctr">
              <a:buNone/>
              <a:defRPr/>
            </a:lvl6pPr>
            <a:lvl7pPr marL="2741091" indent="0" algn="ctr">
              <a:buNone/>
              <a:defRPr/>
            </a:lvl7pPr>
            <a:lvl8pPr marL="3197943" indent="0" algn="ctr">
              <a:buNone/>
              <a:defRPr/>
            </a:lvl8pPr>
            <a:lvl9pPr marL="365478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3627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94" y="3962419"/>
            <a:ext cx="15646878" cy="231298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690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4708" y="2536830"/>
            <a:ext cx="14630847" cy="2090737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708" y="4822830"/>
            <a:ext cx="14630847" cy="249237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609661" indent="0" algn="ctr">
              <a:buNone/>
              <a:defRPr/>
            </a:lvl2pPr>
            <a:lvl3pPr marL="1219322" indent="0" algn="ctr">
              <a:buNone/>
              <a:defRPr/>
            </a:lvl3pPr>
            <a:lvl4pPr marL="1828982" indent="0" algn="ctr">
              <a:buNone/>
              <a:defRPr/>
            </a:lvl4pPr>
            <a:lvl5pPr marL="2438645" indent="0" algn="ctr">
              <a:buNone/>
              <a:defRPr/>
            </a:lvl5pPr>
            <a:lvl6pPr marL="3048304" indent="0" algn="ctr">
              <a:buNone/>
              <a:defRPr/>
            </a:lvl6pPr>
            <a:lvl7pPr marL="3657966" indent="0" algn="ctr">
              <a:buNone/>
              <a:defRPr/>
            </a:lvl7pPr>
            <a:lvl8pPr marL="4267627" indent="0" algn="ctr">
              <a:buNone/>
              <a:defRPr/>
            </a:lvl8pPr>
            <a:lvl9pPr marL="487728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4708" y="1752600"/>
            <a:ext cx="14630847" cy="628776"/>
          </a:xfrm>
          <a:prstGeom prst="rect">
            <a:avLst/>
          </a:prstGeom>
        </p:spPr>
        <p:txBody>
          <a:bodyPr vert="horz"/>
          <a:lstStyle>
            <a:lvl1pPr algn="ctr">
              <a:defRPr sz="42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97413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6692" y="1447800"/>
            <a:ext cx="14630847" cy="2286000"/>
          </a:xfrm>
          <a:prstGeom prst="rect">
            <a:avLst/>
          </a:prstGeom>
        </p:spPr>
        <p:txBody>
          <a:bodyPr anchor="b"/>
          <a:lstStyle>
            <a:lvl1pPr algn="l"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3886200"/>
            <a:ext cx="14630847" cy="4572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  <p:extLst>
      <p:ext uri="{BB962C8B-B14F-4D97-AF65-F5344CB8AC3E}">
        <p14:creationId xmlns:p14="http://schemas.microsoft.com/office/powerpoint/2010/main" val="3708592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>
              <a:defRPr sz="8000" b="0">
                <a:solidFill>
                  <a:srgbClr val="53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/>
              <a:t>Click to edit Master text styles for long amount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291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67014" y="27116"/>
            <a:ext cx="5491084" cy="467361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>
              <a:defRPr/>
            </a:pPr>
            <a:fld id="{90E71DC9-AA67-495A-B792-8590D1C922DF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2599" y="27116"/>
            <a:ext cx="7803118" cy="467361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50219" y="27116"/>
            <a:ext cx="2023031" cy="467361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>
              <a:defRPr/>
            </a:pPr>
            <a:fld id="{CCEF7938-4D18-4399-B0BB-828C1A71B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93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6691" y="975360"/>
            <a:ext cx="14630847" cy="1143000"/>
          </a:xfrm>
          <a:prstGeom prst="rect">
            <a:avLst/>
          </a:prstGeom>
        </p:spPr>
        <p:txBody>
          <a:bodyPr lIns="81563" tIns="40777" rIns="81563" bIns="40777" anchor="b"/>
          <a:lstStyle>
            <a:lvl1pPr algn="l">
              <a:defRPr sz="5400" b="0" i="0" strike="noStrike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58" y="2709334"/>
            <a:ext cx="14630847" cy="4572001"/>
          </a:xfrm>
          <a:prstGeom prst="rect">
            <a:avLst/>
          </a:prstGeom>
        </p:spPr>
        <p:txBody>
          <a:bodyPr vert="horz" lIns="81563" tIns="40777" rIns="81563" bIns="40777"/>
          <a:lstStyle>
            <a:lvl1pPr>
              <a:defRPr sz="2600"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  <p:extLst>
      <p:ext uri="{BB962C8B-B14F-4D97-AF65-F5344CB8AC3E}">
        <p14:creationId xmlns:p14="http://schemas.microsoft.com/office/powerpoint/2010/main" val="108121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4708" y="2536832"/>
            <a:ext cx="14630847" cy="2090737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708" y="4822832"/>
            <a:ext cx="14630847" cy="249237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342917" indent="0" algn="ctr">
              <a:buNone/>
              <a:defRPr/>
            </a:lvl2pPr>
            <a:lvl3pPr marL="685835" indent="0" algn="ctr">
              <a:buNone/>
              <a:defRPr/>
            </a:lvl3pPr>
            <a:lvl4pPr marL="1028751" indent="0" algn="ctr">
              <a:buNone/>
              <a:defRPr/>
            </a:lvl4pPr>
            <a:lvl5pPr marL="1371669" indent="0" algn="ctr">
              <a:buNone/>
              <a:defRPr/>
            </a:lvl5pPr>
            <a:lvl6pPr marL="1714586" indent="0" algn="ctr">
              <a:buNone/>
              <a:defRPr/>
            </a:lvl6pPr>
            <a:lvl7pPr marL="2057503" indent="0" algn="ctr">
              <a:buNone/>
              <a:defRPr/>
            </a:lvl7pPr>
            <a:lvl8pPr marL="2400420" indent="0" algn="ctr">
              <a:buNone/>
              <a:defRPr/>
            </a:lvl8pPr>
            <a:lvl9pPr marL="274333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4708" y="1752600"/>
            <a:ext cx="14630847" cy="628776"/>
          </a:xfrm>
          <a:prstGeom prst="rect">
            <a:avLst/>
          </a:prstGeom>
        </p:spPr>
        <p:txBody>
          <a:bodyPr vert="horz"/>
          <a:lstStyle>
            <a:lvl1pPr algn="ctr"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3304982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6692" y="1447800"/>
            <a:ext cx="14630847" cy="2286000"/>
          </a:xfrm>
          <a:prstGeom prst="rect">
            <a:avLst/>
          </a:prstGeom>
        </p:spPr>
        <p:txBody>
          <a:bodyPr anchor="b"/>
          <a:lstStyle>
            <a:lvl1pPr algn="l">
              <a:defRPr sz="45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3886200"/>
            <a:ext cx="14630847" cy="4572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  <p:extLst>
      <p:ext uri="{BB962C8B-B14F-4D97-AF65-F5344CB8AC3E}">
        <p14:creationId xmlns:p14="http://schemas.microsoft.com/office/powerpoint/2010/main" val="2730299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>
              <a:defRPr sz="4500" b="0">
                <a:solidFill>
                  <a:srgbClr val="53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/>
              <a:t>Click to edit Master text styles for long amount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24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9673" y="3548068"/>
            <a:ext cx="14740917" cy="2090737"/>
          </a:xfrm>
        </p:spPr>
        <p:txBody>
          <a:bodyPr anchor="b"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7" y="5791200"/>
            <a:ext cx="12137337" cy="222885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609661" indent="0" algn="ctr">
              <a:buNone/>
              <a:defRPr/>
            </a:lvl2pPr>
            <a:lvl3pPr marL="1219322" indent="0" algn="ctr">
              <a:buNone/>
              <a:defRPr/>
            </a:lvl3pPr>
            <a:lvl4pPr marL="1828982" indent="0" algn="ctr">
              <a:buNone/>
              <a:defRPr/>
            </a:lvl4pPr>
            <a:lvl5pPr marL="2438645" indent="0" algn="ctr">
              <a:buNone/>
              <a:defRPr/>
            </a:lvl5pPr>
            <a:lvl6pPr marL="3048304" indent="0" algn="ctr">
              <a:buNone/>
              <a:defRPr/>
            </a:lvl6pPr>
            <a:lvl7pPr marL="3657966" indent="0" algn="ctr">
              <a:buNone/>
              <a:defRPr/>
            </a:lvl7pPr>
            <a:lvl8pPr marL="4267627" indent="0" algn="ctr">
              <a:buNone/>
              <a:defRPr/>
            </a:lvl8pPr>
            <a:lvl9pPr marL="487728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13" y="758621"/>
            <a:ext cx="15606237" cy="1408853"/>
          </a:xfrm>
          <a:prstGeom prst="rect">
            <a:avLst/>
          </a:prstGeom>
        </p:spPr>
        <p:txBody>
          <a:bodyPr lIns="130012" tIns="65007" rIns="130012" bIns="6500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67015" y="27102"/>
            <a:ext cx="5491084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2599" y="27102"/>
            <a:ext cx="7803118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50225" y="27102"/>
            <a:ext cx="2023031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fld id="{25D03DF9-BFA5-46F0-9AD9-7906605AD205}" type="slidenum">
              <a:rPr lang="en-US" smtClean="0">
                <a:solidFill>
                  <a:srgbClr val="4A535D"/>
                </a:solidFill>
              </a:rPr>
              <a:pPr defTabSz="1300125">
                <a:defRPr/>
              </a:pPr>
              <a:t>‹#›</a:t>
            </a:fld>
            <a:endParaRPr lang="en-US">
              <a:solidFill>
                <a:srgbClr val="4A53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27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94" y="3962419"/>
            <a:ext cx="15646878" cy="231298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0779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6691" y="975360"/>
            <a:ext cx="14630847" cy="1143000"/>
          </a:xfrm>
          <a:prstGeom prst="rect">
            <a:avLst/>
          </a:prstGeom>
        </p:spPr>
        <p:txBody>
          <a:bodyPr lIns="81563" tIns="40777" rIns="81563" bIns="40777" anchor="b"/>
          <a:lstStyle>
            <a:lvl1pPr algn="l">
              <a:defRPr sz="4050" b="0" i="0" strike="noStrike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58" y="2709336"/>
            <a:ext cx="14630847" cy="4572001"/>
          </a:xfrm>
          <a:prstGeom prst="rect">
            <a:avLst/>
          </a:prstGeom>
        </p:spPr>
        <p:txBody>
          <a:bodyPr vert="horz" lIns="81563" tIns="40777" rIns="81563" bIns="40777"/>
          <a:lstStyle>
            <a:lvl1pPr>
              <a:defRPr sz="1950"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  <p:extLst>
      <p:ext uri="{BB962C8B-B14F-4D97-AF65-F5344CB8AC3E}">
        <p14:creationId xmlns:p14="http://schemas.microsoft.com/office/powerpoint/2010/main" val="1965121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4708" y="2536830"/>
            <a:ext cx="14630847" cy="2090737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708" y="4822830"/>
            <a:ext cx="14630847" cy="249237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609661" indent="0" algn="ctr">
              <a:buNone/>
              <a:defRPr/>
            </a:lvl2pPr>
            <a:lvl3pPr marL="1219322" indent="0" algn="ctr">
              <a:buNone/>
              <a:defRPr/>
            </a:lvl3pPr>
            <a:lvl4pPr marL="1828982" indent="0" algn="ctr">
              <a:buNone/>
              <a:defRPr/>
            </a:lvl4pPr>
            <a:lvl5pPr marL="2438645" indent="0" algn="ctr">
              <a:buNone/>
              <a:defRPr/>
            </a:lvl5pPr>
            <a:lvl6pPr marL="3048304" indent="0" algn="ctr">
              <a:buNone/>
              <a:defRPr/>
            </a:lvl6pPr>
            <a:lvl7pPr marL="3657966" indent="0" algn="ctr">
              <a:buNone/>
              <a:defRPr/>
            </a:lvl7pPr>
            <a:lvl8pPr marL="4267627" indent="0" algn="ctr">
              <a:buNone/>
              <a:defRPr/>
            </a:lvl8pPr>
            <a:lvl9pPr marL="487728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4708" y="1752600"/>
            <a:ext cx="14630847" cy="628776"/>
          </a:xfrm>
          <a:prstGeom prst="rect">
            <a:avLst/>
          </a:prstGeom>
        </p:spPr>
        <p:txBody>
          <a:bodyPr vert="horz"/>
          <a:lstStyle>
            <a:lvl1pPr algn="ctr">
              <a:defRPr sz="42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1055586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6692" y="1447800"/>
            <a:ext cx="14630847" cy="2286000"/>
          </a:xfrm>
          <a:prstGeom prst="rect">
            <a:avLst/>
          </a:prstGeom>
        </p:spPr>
        <p:txBody>
          <a:bodyPr anchor="b"/>
          <a:lstStyle>
            <a:lvl1pPr algn="l"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3886200"/>
            <a:ext cx="14630847" cy="4572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  <p:extLst>
      <p:ext uri="{BB962C8B-B14F-4D97-AF65-F5344CB8AC3E}">
        <p14:creationId xmlns:p14="http://schemas.microsoft.com/office/powerpoint/2010/main" val="2799635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>
              <a:defRPr sz="8000" b="0">
                <a:solidFill>
                  <a:srgbClr val="53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 marL="876330" indent="-5715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>
                <a:solidFill>
                  <a:srgbClr val="53585F"/>
                </a:solidFill>
              </a:defRPr>
            </a:lvl2pPr>
            <a:lvl3pPr marL="1066861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500" baseline="0">
                <a:solidFill>
                  <a:srgbClr val="53585F"/>
                </a:solidFill>
              </a:defRPr>
            </a:lvl3pPr>
            <a:lvl4pPr marL="1371692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000">
                <a:solidFill>
                  <a:srgbClr val="53585F"/>
                </a:solidFill>
              </a:defRPr>
            </a:lvl4pPr>
            <a:lvl5pPr marL="1562222" indent="-3429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2400">
                <a:solidFill>
                  <a:srgbClr val="53585F"/>
                </a:solidFill>
              </a:defRPr>
            </a:lvl5pPr>
            <a:lvl6pPr marL="1828982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en-US" dirty="0"/>
              <a:t>Click to edit Master text styles for long amount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4499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>
              <a:defRPr sz="8000" b="0">
                <a:solidFill>
                  <a:srgbClr val="53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 marL="876330" indent="-5715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>
                <a:solidFill>
                  <a:srgbClr val="53585F"/>
                </a:solidFill>
              </a:defRPr>
            </a:lvl2pPr>
            <a:lvl3pPr marL="1066861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500">
                <a:solidFill>
                  <a:srgbClr val="53585F"/>
                </a:solidFill>
              </a:defRPr>
            </a:lvl3pPr>
            <a:lvl4pPr marL="1371692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000">
                <a:solidFill>
                  <a:srgbClr val="53585F"/>
                </a:solidFill>
              </a:defRPr>
            </a:lvl4pPr>
            <a:lvl5pPr marL="1562222" indent="-3429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2400">
                <a:solidFill>
                  <a:srgbClr val="53585F"/>
                </a:solidFill>
              </a:defRPr>
            </a:lvl5pPr>
            <a:lvl6pPr marL="1828982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en-US" dirty="0"/>
              <a:t>Click to edit Master text styles for long amount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769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67015" y="27109"/>
            <a:ext cx="5491084" cy="467361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/>
            </a:lvl1pPr>
          </a:lstStyle>
          <a:p>
            <a:pPr>
              <a:defRPr/>
            </a:pPr>
            <a:fld id="{90E71DC9-AA67-495A-B792-8590D1C922DF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2599" y="27109"/>
            <a:ext cx="7803118" cy="467361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50221" y="27109"/>
            <a:ext cx="2023031" cy="467361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/>
            </a:lvl1pPr>
          </a:lstStyle>
          <a:p>
            <a:pPr>
              <a:defRPr/>
            </a:pPr>
            <a:fld id="{CCEF7938-4D18-4399-B0BB-828C1A71B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88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94" y="3962419"/>
            <a:ext cx="15646878" cy="231298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2477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13" y="758621"/>
            <a:ext cx="15606237" cy="1408853"/>
          </a:xfrm>
          <a:prstGeom prst="rect">
            <a:avLst/>
          </a:prstGeom>
        </p:spPr>
        <p:txBody>
          <a:bodyPr lIns="130012" tIns="65007" rIns="130012" bIns="6500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67015" y="27102"/>
            <a:ext cx="5491084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2599" y="27102"/>
            <a:ext cx="7803118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50226" y="27102"/>
            <a:ext cx="2023031" cy="467361"/>
          </a:xfrm>
          <a:prstGeom prst="rect">
            <a:avLst/>
          </a:prstGeom>
        </p:spPr>
        <p:txBody>
          <a:bodyPr lIns="130012" tIns="65007" rIns="130012" bIns="65007"/>
          <a:lstStyle>
            <a:lvl1pPr>
              <a:defRPr/>
            </a:lvl1pPr>
          </a:lstStyle>
          <a:p>
            <a:pPr defTabSz="1300125">
              <a:defRPr/>
            </a:pPr>
            <a:fld id="{25D03DF9-BFA5-46F0-9AD9-7906605AD205}" type="slidenum">
              <a:rPr lang="en-US" smtClean="0">
                <a:solidFill>
                  <a:srgbClr val="4A535D"/>
                </a:solidFill>
              </a:rPr>
              <a:pPr defTabSz="1300125">
                <a:defRPr/>
              </a:pPr>
              <a:t>‹#›</a:t>
            </a:fld>
            <a:endParaRPr lang="en-US">
              <a:solidFill>
                <a:srgbClr val="4A53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6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93" y="3962405"/>
            <a:ext cx="15646878" cy="231298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4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>
            <a:spLocks noGrp="1"/>
          </p:cNvSpPr>
          <p:nvPr>
            <p:ph type="title"/>
          </p:nvPr>
        </p:nvSpPr>
        <p:spPr>
          <a:xfrm>
            <a:off x="846692" y="533400"/>
            <a:ext cx="14630847" cy="124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1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body" idx="1"/>
          </p:nvPr>
        </p:nvSpPr>
        <p:spPr>
          <a:xfrm>
            <a:off x="867861" y="1905000"/>
            <a:ext cx="14630847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53585F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0519" algn="l" rtl="0">
              <a:spcBef>
                <a:spcPts val="1800"/>
              </a:spcBef>
              <a:spcAft>
                <a:spcPts val="0"/>
              </a:spcAft>
              <a:buClr>
                <a:srgbClr val="A5A5A5"/>
              </a:buClr>
              <a:buSzPts val="1920"/>
              <a:buFont typeface="Courier New"/>
              <a:buChar char="o"/>
              <a:defRPr sz="320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35280" algn="l" rtl="0">
              <a:spcBef>
                <a:spcPts val="1800"/>
              </a:spcBef>
              <a:spcAft>
                <a:spcPts val="0"/>
              </a:spcAft>
              <a:buClr>
                <a:srgbClr val="A5A5A5"/>
              </a:buClr>
              <a:buSzPts val="1680"/>
              <a:buFont typeface="Courier New"/>
              <a:buChar char="o"/>
              <a:defRPr sz="280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20039" algn="l" rtl="0">
              <a:spcBef>
                <a:spcPts val="1800"/>
              </a:spcBef>
              <a:spcAft>
                <a:spcPts val="0"/>
              </a:spcAft>
              <a:buClr>
                <a:srgbClr val="A5A5A5"/>
              </a:buClr>
              <a:buSzPts val="1440"/>
              <a:buFont typeface="Courier New"/>
              <a:buChar char="o"/>
              <a:defRPr sz="240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4800" algn="l" rtl="0">
              <a:spcBef>
                <a:spcPts val="18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Courier New"/>
              <a:buChar char="o"/>
              <a:defRPr sz="200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54138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4_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4"/>
          <p:cNvSpPr txBox="1">
            <a:spLocks noGrp="1"/>
          </p:cNvSpPr>
          <p:nvPr>
            <p:ph type="title"/>
          </p:nvPr>
        </p:nvSpPr>
        <p:spPr>
          <a:xfrm>
            <a:off x="846692" y="1447800"/>
            <a:ext cx="14630847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body" idx="1"/>
          </p:nvPr>
        </p:nvSpPr>
        <p:spPr>
          <a:xfrm>
            <a:off x="867861" y="3886200"/>
            <a:ext cx="1463084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777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2"/>
          <p:cNvSpPr txBox="1">
            <a:spLocks noGrp="1"/>
          </p:cNvSpPr>
          <p:nvPr>
            <p:ph type="title"/>
          </p:nvPr>
        </p:nvSpPr>
        <p:spPr>
          <a:xfrm>
            <a:off x="867013" y="758616"/>
            <a:ext cx="15606237" cy="140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body" idx="1"/>
          </p:nvPr>
        </p:nvSpPr>
        <p:spPr>
          <a:xfrm>
            <a:off x="867013" y="2384213"/>
            <a:ext cx="7456313" cy="90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133"/>
              <a:buFont typeface="Trebuchet MS"/>
              <a:buNone/>
              <a:defRPr sz="2133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2133"/>
              <a:buFont typeface="Trebuchet MS"/>
              <a:buNone/>
              <a:defRPr sz="2133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920"/>
              <a:buFont typeface="Trebuchet MS"/>
              <a:buNone/>
              <a:defRPr sz="1920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body" idx="2"/>
          </p:nvPr>
        </p:nvSpPr>
        <p:spPr>
          <a:xfrm>
            <a:off x="867013" y="3467946"/>
            <a:ext cx="7456313" cy="56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133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92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body" idx="3"/>
          </p:nvPr>
        </p:nvSpPr>
        <p:spPr>
          <a:xfrm>
            <a:off x="9016938" y="2384213"/>
            <a:ext cx="7456313" cy="90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133"/>
              <a:buFont typeface="Trebuchet MS"/>
              <a:buNone/>
              <a:defRPr sz="2133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2133"/>
              <a:buFont typeface="Trebuchet MS"/>
              <a:buNone/>
              <a:defRPr sz="2133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920"/>
              <a:buFont typeface="Trebuchet MS"/>
              <a:buNone/>
              <a:defRPr sz="1920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707"/>
              <a:buFont typeface="Trebuchet MS"/>
              <a:buNone/>
              <a:defRPr sz="1707" b="1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body" idx="4"/>
          </p:nvPr>
        </p:nvSpPr>
        <p:spPr>
          <a:xfrm>
            <a:off x="9016938" y="3467946"/>
            <a:ext cx="7456313" cy="56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133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92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dt" idx="10"/>
          </p:nvPr>
        </p:nvSpPr>
        <p:spPr>
          <a:xfrm>
            <a:off x="867013" y="26012"/>
            <a:ext cx="5491082" cy="46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ftr" idx="11"/>
          </p:nvPr>
        </p:nvSpPr>
        <p:spPr>
          <a:xfrm>
            <a:off x="6502599" y="26012"/>
            <a:ext cx="7803118" cy="46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sldNum" idx="12"/>
          </p:nvPr>
        </p:nvSpPr>
        <p:spPr>
          <a:xfrm>
            <a:off x="14450221" y="26012"/>
            <a:ext cx="2023031" cy="46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9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4708" y="2536830"/>
            <a:ext cx="14630847" cy="2090737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708" y="4822830"/>
            <a:ext cx="14630847" cy="249237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609661" indent="0" algn="ctr">
              <a:buNone/>
              <a:defRPr/>
            </a:lvl2pPr>
            <a:lvl3pPr marL="1219322" indent="0" algn="ctr">
              <a:buNone/>
              <a:defRPr/>
            </a:lvl3pPr>
            <a:lvl4pPr marL="1828982" indent="0" algn="ctr">
              <a:buNone/>
              <a:defRPr/>
            </a:lvl4pPr>
            <a:lvl5pPr marL="2438645" indent="0" algn="ctr">
              <a:buNone/>
              <a:defRPr/>
            </a:lvl5pPr>
            <a:lvl6pPr marL="3048304" indent="0" algn="ctr">
              <a:buNone/>
              <a:defRPr/>
            </a:lvl6pPr>
            <a:lvl7pPr marL="3657966" indent="0" algn="ctr">
              <a:buNone/>
              <a:defRPr/>
            </a:lvl7pPr>
            <a:lvl8pPr marL="4267627" indent="0" algn="ctr">
              <a:buNone/>
              <a:defRPr/>
            </a:lvl8pPr>
            <a:lvl9pPr marL="487728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4708" y="1752600"/>
            <a:ext cx="14630847" cy="628776"/>
          </a:xfrm>
          <a:prstGeom prst="rect">
            <a:avLst/>
          </a:prstGeom>
        </p:spPr>
        <p:txBody>
          <a:bodyPr vert="horz"/>
          <a:lstStyle>
            <a:lvl1pPr algn="ctr">
              <a:defRPr sz="42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6692" y="1447800"/>
            <a:ext cx="14630847" cy="2286000"/>
          </a:xfrm>
          <a:prstGeom prst="rect">
            <a:avLst/>
          </a:prstGeom>
        </p:spPr>
        <p:txBody>
          <a:bodyPr anchor="b"/>
          <a:lstStyle>
            <a:lvl1pPr algn="l"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3886200"/>
            <a:ext cx="14630847" cy="4572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>
              <a:defRPr sz="8000" b="0">
                <a:solidFill>
                  <a:srgbClr val="53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 marL="876330" indent="-5715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>
                <a:solidFill>
                  <a:srgbClr val="53585F"/>
                </a:solidFill>
              </a:defRPr>
            </a:lvl2pPr>
            <a:lvl3pPr marL="1066861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500" baseline="0">
                <a:solidFill>
                  <a:srgbClr val="53585F"/>
                </a:solidFill>
              </a:defRPr>
            </a:lvl3pPr>
            <a:lvl4pPr marL="1371692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000">
                <a:solidFill>
                  <a:srgbClr val="53585F"/>
                </a:solidFill>
              </a:defRPr>
            </a:lvl4pPr>
            <a:lvl5pPr marL="1562222" indent="-3429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2400">
                <a:solidFill>
                  <a:srgbClr val="53585F"/>
                </a:solidFill>
              </a:defRPr>
            </a:lvl5pPr>
            <a:lvl6pPr marL="1828982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en-US" dirty="0"/>
              <a:t>Click to edit Master text styles for long amount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>
              <a:defRPr sz="8000" b="0">
                <a:solidFill>
                  <a:srgbClr val="53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 marL="876330" indent="-5715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>
                <a:solidFill>
                  <a:srgbClr val="53585F"/>
                </a:solidFill>
              </a:defRPr>
            </a:lvl2pPr>
            <a:lvl3pPr marL="1066861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500">
                <a:solidFill>
                  <a:srgbClr val="53585F"/>
                </a:solidFill>
              </a:defRPr>
            </a:lvl3pPr>
            <a:lvl4pPr marL="1371692" indent="-4572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000">
                <a:solidFill>
                  <a:srgbClr val="53585F"/>
                </a:solidFill>
              </a:defRPr>
            </a:lvl4pPr>
            <a:lvl5pPr marL="1562222" indent="-342900"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2400">
                <a:solidFill>
                  <a:srgbClr val="53585F"/>
                </a:solidFill>
              </a:defRPr>
            </a:lvl5pPr>
            <a:lvl6pPr marL="1828982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en-US" dirty="0"/>
              <a:t>Click to edit Master text styles for long amount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949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67015" y="27109"/>
            <a:ext cx="5491084" cy="467361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/>
            </a:lvl1pPr>
          </a:lstStyle>
          <a:p>
            <a:pPr>
              <a:defRPr/>
            </a:pPr>
            <a:fld id="{90E71DC9-AA67-495A-B792-8590D1C922DF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2599" y="27109"/>
            <a:ext cx="7803118" cy="467361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50221" y="27109"/>
            <a:ext cx="2023031" cy="467361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/>
            </a:lvl1pPr>
          </a:lstStyle>
          <a:p>
            <a:pPr>
              <a:defRPr/>
            </a:pPr>
            <a:fld id="{CCEF7938-4D18-4399-B0BB-828C1A71B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3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all_in_co_4x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"/>
            <a:ext cx="17374131" cy="8136363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  <p:sp>
        <p:nvSpPr>
          <p:cNvPr id="5122" name="AutoShape 2"/>
          <p:cNvSpPr>
            <a:spLocks/>
          </p:cNvSpPr>
          <p:nvPr/>
        </p:nvSpPr>
        <p:spPr bwMode="auto">
          <a:xfrm>
            <a:off x="0" y="0"/>
            <a:ext cx="17374131" cy="8154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5C6670">
              <a:alpha val="59677"/>
            </a:srgbClr>
          </a:solidFill>
          <a:ln w="12700" cap="flat" cmpd="sng">
            <a:solidFill>
              <a:srgbClr val="85888D">
                <a:alpha val="59677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933"/>
          </a:p>
        </p:txBody>
      </p:sp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846693" y="3886205"/>
            <a:ext cx="15646878" cy="231298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548" y="732018"/>
            <a:ext cx="3331167" cy="249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31" y="8446609"/>
            <a:ext cx="6371369" cy="1018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609661"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1219322"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828982"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2438645" algn="ctr" defTabSz="779011" rtl="0" eaLnBrk="1" fontAlgn="base" hangingPunct="1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457246" indent="-457246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304830" indent="304830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609661" indent="609661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914492" indent="914492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1219322" indent="1219322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828982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2438645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3048304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3657966" algn="l" defTabSz="779011" rtl="0" eaLnBrk="1" fontAlgn="base" hangingPunct="1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61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2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98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45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04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966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27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288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>
          <p15:clr>
            <a:srgbClr val="F26B43"/>
          </p15:clr>
        </p15:guide>
        <p15:guide id="2" pos="54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846693" y="3886205"/>
            <a:ext cx="15646878" cy="231298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0" y="8140705"/>
            <a:ext cx="17374131" cy="163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933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31" y="8446609"/>
            <a:ext cx="6371369" cy="101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141" y="755949"/>
            <a:ext cx="3169982" cy="23774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609661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121932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82898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2438645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457246" indent="-457246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304830" indent="304830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609661" indent="609661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914492" indent="91449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1219322" indent="121932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828982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2438645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3048304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3657966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61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2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98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45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04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966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27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288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8915405"/>
            <a:ext cx="17374131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67735" tIns="67735" rIns="67735" bIns="67735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933">
              <a:solidFill>
                <a:srgbClr val="53C1D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31" y="9013797"/>
            <a:ext cx="4190999" cy="669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7" r:id="rId2"/>
    <p:sldLayoutId id="2147483696" r:id="rId3"/>
    <p:sldLayoutId id="2147483698" r:id="rId4"/>
    <p:sldLayoutId id="2147483701" r:id="rId5"/>
    <p:sldLayoutId id="2147483715" r:id="rId6"/>
    <p:sldLayoutId id="2147483724" r:id="rId7"/>
    <p:sldLayoutId id="2147483734" r:id="rId8"/>
    <p:sldLayoutId id="2147483747" r:id="rId9"/>
    <p:sldLayoutId id="2147483748" r:id="rId10"/>
  </p:sldLayoutIdLst>
  <p:txStyles>
    <p:titleStyle>
      <a:lvl1pPr algn="l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609661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121932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82898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2438645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457246" indent="-457246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304830" indent="304830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609661" indent="609661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914492" indent="91449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1219322" indent="121932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828982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2438645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3048304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3657966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61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2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98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45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04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966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27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288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8915405"/>
            <a:ext cx="17374131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67735" tIns="67735" rIns="67735" bIns="67735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933">
              <a:solidFill>
                <a:srgbClr val="53C1D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31" y="9013797"/>
            <a:ext cx="4190999" cy="6699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846692" y="533400"/>
            <a:ext cx="14630847" cy="124968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0" kern="1200">
                <a:solidFill>
                  <a:srgbClr val="53585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</a:rPr>
              <a:t>Click to edit Master title style</a:t>
            </a:r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867861" y="1905000"/>
            <a:ext cx="14630847" cy="6553200"/>
          </a:xfrm>
          <a:prstGeom prst="rect">
            <a:avLst/>
          </a:prstGeom>
        </p:spPr>
        <p:txBody>
          <a:bodyPr vert="horz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1pPr>
            <a:lvl2pPr marL="876330" indent="-5715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066861" indent="-4572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5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92" indent="-4572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3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562222" indent="-3429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SzPct val="55000"/>
              <a:buFont typeface="Courier New" panose="02070309020205020404" pitchFamily="49" charset="0"/>
              <a:buChar char="o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182898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</a:rPr>
              <a:t>Click to edit Master text styles for long amount of text</a:t>
            </a:r>
          </a:p>
          <a:p>
            <a:pPr marL="876330" marR="0" lvl="1" indent="-57150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5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066861" marR="0" lvl="2" indent="-45720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5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</a:rPr>
              <a:t>Third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</a:rPr>
              <a:t> level</a:t>
            </a:r>
          </a:p>
          <a:p>
            <a:pPr marL="1371692" marR="0" lvl="3" indent="-45720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5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</a:rPr>
              <a:t>Fourth level</a:t>
            </a:r>
          </a:p>
          <a:p>
            <a:pPr marL="1562222" marR="0" lvl="4" indent="-34290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5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02458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609661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121932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82898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2438645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457246" indent="-457246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304830" indent="304830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609661" indent="609661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914492" indent="91449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1219322" indent="121932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828982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2438645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3048304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3657966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61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2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98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45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04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966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27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288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8915405"/>
            <a:ext cx="17374131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>
              <a:solidFill>
                <a:srgbClr val="53C1D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99" y="8978848"/>
            <a:ext cx="6461957" cy="7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9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9" r:id="rId4"/>
    <p:sldLayoutId id="2147483710" r:id="rId5"/>
  </p:sldLayoutIdLst>
  <p:txStyles>
    <p:titleStyle>
      <a:lvl1pPr algn="l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7223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4446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1668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8892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917" indent="-342917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611" indent="228611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7223" indent="457223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835" indent="685835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4446" indent="914446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1668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8892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6114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3337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846694" y="3886236"/>
            <a:ext cx="15646878" cy="231298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36" y="8140736"/>
            <a:ext cx="17374129" cy="163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583722">
              <a:defRPr/>
            </a:pPr>
            <a:endParaRPr lang="en-US" sz="21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816" y="8597860"/>
            <a:ext cx="6461957" cy="774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849" y="477047"/>
            <a:ext cx="433506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defTabSz="583751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3751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3751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3751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3751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6846" algn="ctr" defTabSz="583751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3695" algn="ctr" defTabSz="583751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0543" algn="ctr" defTabSz="583751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7392" algn="ctr" defTabSz="583751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641" indent="-342641" algn="l" defTabSz="583751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425" indent="228425" algn="l" defTabSz="583751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6846" indent="456846" algn="l" defTabSz="583751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273" indent="685273" algn="l" defTabSz="583751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3695" indent="913695" algn="l" defTabSz="583751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0543" algn="l" defTabSz="583751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7392" algn="l" defTabSz="583751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4240" algn="l" defTabSz="583751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1091" algn="l" defTabSz="583751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5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3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2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1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3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89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8915405"/>
            <a:ext cx="17374131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67735" tIns="67735" rIns="67735" bIns="67735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933">
              <a:solidFill>
                <a:srgbClr val="53C1D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31" y="9013797"/>
            <a:ext cx="4190999" cy="6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3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xStyles>
    <p:titleStyle>
      <a:lvl1pPr algn="l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609661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121932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82898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2438645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457246" indent="-457246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304830" indent="304830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609661" indent="609661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914492" indent="91449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1219322" indent="121932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828982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2438645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3048304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3657966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61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2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98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45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04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966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27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288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8915407"/>
            <a:ext cx="17374131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8099" tIns="38099" rIns="38099" bIns="38099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50">
              <a:solidFill>
                <a:srgbClr val="53C1D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99" y="8978848"/>
            <a:ext cx="6461957" cy="7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3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1" r:id="rId4"/>
    <p:sldLayoutId id="2147483732" r:id="rId5"/>
    <p:sldLayoutId id="2147483733" r:id="rId6"/>
  </p:sldLayoutIdLst>
  <p:txStyles>
    <p:titleStyle>
      <a:lvl1pPr algn="l" defTabSz="438172" rtl="0" eaLnBrk="0" fontAlgn="base" hangingPunct="0">
        <a:spcBef>
          <a:spcPct val="0"/>
        </a:spcBef>
        <a:spcAft>
          <a:spcPct val="0"/>
        </a:spcAft>
        <a:defRPr sz="495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38172" rtl="0" eaLnBrk="0" fontAlgn="base" hangingPunct="0">
        <a:spcBef>
          <a:spcPct val="0"/>
        </a:spcBef>
        <a:spcAft>
          <a:spcPct val="0"/>
        </a:spcAft>
        <a:defRPr sz="495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38172" rtl="0" eaLnBrk="0" fontAlgn="base" hangingPunct="0">
        <a:spcBef>
          <a:spcPct val="0"/>
        </a:spcBef>
        <a:spcAft>
          <a:spcPct val="0"/>
        </a:spcAft>
        <a:defRPr sz="495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38172" rtl="0" eaLnBrk="0" fontAlgn="base" hangingPunct="0">
        <a:spcBef>
          <a:spcPct val="0"/>
        </a:spcBef>
        <a:spcAft>
          <a:spcPct val="0"/>
        </a:spcAft>
        <a:defRPr sz="495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38172" rtl="0" eaLnBrk="0" fontAlgn="base" hangingPunct="0">
        <a:spcBef>
          <a:spcPct val="0"/>
        </a:spcBef>
        <a:spcAft>
          <a:spcPct val="0"/>
        </a:spcAft>
        <a:defRPr sz="495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42917" algn="ctr" defTabSz="438172" rtl="0" fontAlgn="base" hangingPunct="0">
        <a:spcBef>
          <a:spcPct val="0"/>
        </a:spcBef>
        <a:spcAft>
          <a:spcPct val="0"/>
        </a:spcAft>
        <a:defRPr sz="495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85835" algn="ctr" defTabSz="438172" rtl="0" fontAlgn="base" hangingPunct="0">
        <a:spcBef>
          <a:spcPct val="0"/>
        </a:spcBef>
        <a:spcAft>
          <a:spcPct val="0"/>
        </a:spcAft>
        <a:defRPr sz="495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028751" algn="ctr" defTabSz="438172" rtl="0" fontAlgn="base" hangingPunct="0">
        <a:spcBef>
          <a:spcPct val="0"/>
        </a:spcBef>
        <a:spcAft>
          <a:spcPct val="0"/>
        </a:spcAft>
        <a:defRPr sz="495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371669" algn="ctr" defTabSz="438172" rtl="0" fontAlgn="base" hangingPunct="0">
        <a:spcBef>
          <a:spcPct val="0"/>
        </a:spcBef>
        <a:spcAft>
          <a:spcPct val="0"/>
        </a:spcAft>
        <a:defRPr sz="495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57188" indent="-257188" algn="l" defTabSz="438172" rtl="0" eaLnBrk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71458" indent="171458" algn="l" defTabSz="438172" rtl="0" eaLnBrk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42917" indent="342917" algn="l" defTabSz="438172" rtl="0" eaLnBrk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514376" indent="514376" algn="l" defTabSz="438172" rtl="0" eaLnBrk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85835" indent="685835" algn="l" defTabSz="438172" rtl="0" eaLnBrk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028751" algn="l" defTabSz="438172" rtl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371669" algn="l" defTabSz="438172" rtl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714586" algn="l" defTabSz="438172" rtl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057503" algn="l" defTabSz="438172" rtl="0" fontAlgn="base" hangingPunct="0">
        <a:spcBef>
          <a:spcPts val="3150"/>
        </a:spcBef>
        <a:spcAft>
          <a:spcPct val="0"/>
        </a:spcAft>
        <a:defRPr sz="225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1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3429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8915405"/>
            <a:ext cx="17374131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67735" tIns="67735" rIns="67735" bIns="67735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933">
              <a:solidFill>
                <a:srgbClr val="53C1D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31" y="9013797"/>
            <a:ext cx="4190999" cy="6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7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</p:sldLayoutIdLst>
  <p:txStyles>
    <p:titleStyle>
      <a:lvl1pPr algn="l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779011" rtl="0" eaLnBrk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609661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121932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828982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2438645" algn="ctr" defTabSz="779011" rtl="0" fontAlgn="base" hangingPunct="0">
        <a:spcBef>
          <a:spcPct val="0"/>
        </a:spcBef>
        <a:spcAft>
          <a:spcPct val="0"/>
        </a:spcAft>
        <a:defRPr sz="88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457246" indent="-457246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304830" indent="304830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609661" indent="609661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914492" indent="91449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1219322" indent="1219322" algn="l" defTabSz="779011" rtl="0" eaLnBrk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828982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2438645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3048304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3657966" algn="l" defTabSz="779011" rtl="0" fontAlgn="base" hangingPunct="0">
        <a:spcBef>
          <a:spcPts val="5600"/>
        </a:spcBef>
        <a:spcAft>
          <a:spcPct val="0"/>
        </a:spcAft>
        <a:defRPr sz="4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61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2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982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45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04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966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27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288" algn="l" defTabSz="6096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beth.garner@state.co.u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731" y="3124200"/>
            <a:ext cx="16078200" cy="2057400"/>
          </a:xfrm>
        </p:spPr>
        <p:txBody>
          <a:bodyPr/>
          <a:lstStyle/>
          <a:p>
            <a:r>
              <a:rPr lang="en-US" sz="6600" dirty="0"/>
              <a:t>If…… Then</a:t>
            </a:r>
            <a:br>
              <a:rPr lang="en-US" sz="6600" dirty="0"/>
            </a:br>
            <a:r>
              <a:rPr lang="en-US" sz="5400" dirty="0" smtClean="0"/>
              <a:t>Population, Jobs, and Housing</a:t>
            </a:r>
            <a:br>
              <a:rPr lang="en-US" sz="5400" dirty="0" smtClean="0"/>
            </a:br>
            <a:r>
              <a:rPr lang="en-US" sz="5400" dirty="0" smtClean="0"/>
              <a:t>Trends and Transitions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6531" y="6019800"/>
            <a:ext cx="12801599" cy="2286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CCCMA, April </a:t>
            </a:r>
            <a:r>
              <a:rPr lang="en-US" dirty="0"/>
              <a:t>2024</a:t>
            </a:r>
          </a:p>
          <a:p>
            <a:pPr>
              <a:spcBef>
                <a:spcPts val="600"/>
              </a:spcBef>
            </a:pPr>
            <a:r>
              <a:rPr lang="en-US" dirty="0"/>
              <a:t>State Demography Office, Department of Local Affairs</a:t>
            </a:r>
          </a:p>
          <a:p>
            <a:pPr>
              <a:spcBef>
                <a:spcPts val="600"/>
              </a:spcBef>
            </a:pPr>
            <a:r>
              <a:rPr lang="en-US" dirty="0"/>
              <a:t>Demography.dola.colorado.gov</a:t>
            </a:r>
          </a:p>
        </p:txBody>
      </p:sp>
    </p:spTree>
    <p:extLst>
      <p:ext uri="{BB962C8B-B14F-4D97-AF65-F5344CB8AC3E}">
        <p14:creationId xmlns:p14="http://schemas.microsoft.com/office/powerpoint/2010/main" val="1878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94531" y="9220200"/>
            <a:ext cx="3498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https://netmigration.wisc.edu/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1" y="45238"/>
            <a:ext cx="11858608" cy="883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50731" y="914400"/>
            <a:ext cx="22763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Colorado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89335" y="2362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Arizona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3331" y="6019800"/>
            <a:ext cx="228600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California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2331" y="54936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Who does Colorado attract?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632531" y="685800"/>
            <a:ext cx="441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With fewer young adults in the future, how could this impact Colorado?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Competition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Labor Force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Higher Ed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Housing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What else?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124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931" y="35884"/>
            <a:ext cx="14478000" cy="1300480"/>
          </a:xfrm>
        </p:spPr>
        <p:txBody>
          <a:bodyPr/>
          <a:lstStyle/>
          <a:p>
            <a:pPr algn="ctr"/>
            <a:r>
              <a:rPr lang="en-US" sz="7200" dirty="0" smtClean="0"/>
              <a:t>Net Migration By Age Typologies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defined by dominant feature of the age of migrants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331" y="2667000"/>
            <a:ext cx="8534400" cy="4343400"/>
          </a:xfrm>
        </p:spPr>
        <p:txBody>
          <a:bodyPr numCol="1"/>
          <a:lstStyle/>
          <a:p>
            <a:pPr marL="0" indent="0">
              <a:spcBef>
                <a:spcPts val="1200"/>
              </a:spcBef>
            </a:pPr>
            <a:r>
              <a:rPr lang="en-US" sz="4400" dirty="0" smtClean="0"/>
              <a:t>Young Adults Ages 20-30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 smtClean="0"/>
              <a:t>Early </a:t>
            </a:r>
            <a:r>
              <a:rPr lang="en-US" sz="4400" dirty="0"/>
              <a:t>career </a:t>
            </a:r>
            <a:r>
              <a:rPr lang="en-US" sz="4400" dirty="0" smtClean="0"/>
              <a:t>(6 counties)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 smtClean="0"/>
              <a:t>University </a:t>
            </a:r>
            <a:r>
              <a:rPr lang="en-US" sz="4400" dirty="0"/>
              <a:t>influence (5</a:t>
            </a:r>
            <a:r>
              <a:rPr lang="en-US" sz="4400" dirty="0" smtClean="0"/>
              <a:t>)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Resort influence (8</a:t>
            </a:r>
            <a:r>
              <a:rPr lang="en-US" sz="4400" dirty="0" smtClean="0"/>
              <a:t>)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Young adult out </a:t>
            </a:r>
            <a:r>
              <a:rPr lang="en-US" sz="4400" dirty="0" smtClean="0"/>
              <a:t>(</a:t>
            </a:r>
            <a:r>
              <a:rPr lang="en-US" sz="4400" dirty="0"/>
              <a:t>18)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4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40731" y="7765473"/>
            <a:ext cx="1356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Combination Counties: Denver, El Paso, Mesa, Weld</a:t>
            </a:r>
            <a:endParaRPr lang="en-US" sz="4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51131" y="2667000"/>
            <a:ext cx="7848600" cy="5105400"/>
          </a:xfrm>
          <a:prstGeom prst="rect">
            <a:avLst/>
          </a:prstGeom>
        </p:spPr>
        <p:txBody>
          <a:bodyPr vert="horz" numCol="1"/>
          <a:lstStyle>
            <a:lvl1pPr marL="457246" indent="-457246" algn="l" defTabSz="779011" rtl="0" eaLnBrk="0" fontAlgn="base" hangingPunct="0">
              <a:spcBef>
                <a:spcPts val="5600"/>
              </a:spcBef>
              <a:spcAft>
                <a:spcPct val="0"/>
              </a:spcAft>
              <a:defRPr sz="4000" baseline="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1pPr>
            <a:lvl2pPr marL="304830" indent="304830" algn="l" defTabSz="779011" rtl="0" eaLnBrk="0" fontAlgn="base" hangingPunct="0">
              <a:spcBef>
                <a:spcPts val="5600"/>
              </a:spcBef>
              <a:spcAft>
                <a:spcPct val="0"/>
              </a:spcAft>
              <a:defRPr sz="400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2pPr>
            <a:lvl3pPr marL="609661" indent="609661" algn="l" defTabSz="779011" rtl="0" eaLnBrk="0" fontAlgn="base" hangingPunct="0">
              <a:spcBef>
                <a:spcPts val="5600"/>
              </a:spcBef>
              <a:spcAft>
                <a:spcPct val="0"/>
              </a:spcAft>
              <a:defRPr sz="400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3pPr>
            <a:lvl4pPr marL="914492" indent="914492" algn="l" defTabSz="779011" rtl="0" eaLnBrk="0" fontAlgn="base" hangingPunct="0">
              <a:spcBef>
                <a:spcPts val="5600"/>
              </a:spcBef>
              <a:spcAft>
                <a:spcPct val="0"/>
              </a:spcAft>
              <a:defRPr sz="400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4pPr>
            <a:lvl5pPr marL="1219322" indent="1219322" algn="l" defTabSz="779011" rtl="0" eaLnBrk="0" fontAlgn="base" hangingPunct="0">
              <a:spcBef>
                <a:spcPts val="5600"/>
              </a:spcBef>
              <a:spcAft>
                <a:spcPct val="0"/>
              </a:spcAft>
              <a:defRPr sz="400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5pPr>
            <a:lvl6pPr marL="1828982" algn="l" defTabSz="779011" rtl="0" fontAlgn="base" hangingPunct="0">
              <a:spcBef>
                <a:spcPts val="5600"/>
              </a:spcBef>
              <a:spcAft>
                <a:spcPct val="0"/>
              </a:spcAft>
              <a:defRPr sz="4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6pPr>
            <a:lvl7pPr marL="2438645" algn="l" defTabSz="779011" rtl="0" fontAlgn="base" hangingPunct="0">
              <a:spcBef>
                <a:spcPts val="5600"/>
              </a:spcBef>
              <a:spcAft>
                <a:spcPct val="0"/>
              </a:spcAft>
              <a:defRPr sz="4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7pPr>
            <a:lvl8pPr marL="3048304" algn="l" defTabSz="779011" rtl="0" fontAlgn="base" hangingPunct="0">
              <a:spcBef>
                <a:spcPts val="5600"/>
              </a:spcBef>
              <a:spcAft>
                <a:spcPct val="0"/>
              </a:spcAft>
              <a:defRPr sz="4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8pPr>
            <a:lvl9pPr marL="3657966" algn="l" defTabSz="779011" rtl="0" fontAlgn="base" hangingPunct="0">
              <a:spcBef>
                <a:spcPts val="5600"/>
              </a:spcBef>
              <a:spcAft>
                <a:spcPct val="0"/>
              </a:spcAft>
              <a:defRPr sz="4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en-US" sz="4400" kern="0" dirty="0" smtClean="0"/>
              <a:t>Adults Ages 30+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kern="0" dirty="0"/>
              <a:t>Family (5</a:t>
            </a:r>
            <a:r>
              <a:rPr lang="en-US" sz="4400" kern="0" dirty="0" smtClean="0"/>
              <a:t>)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kern="0" dirty="0" smtClean="0"/>
              <a:t>Retirement destination (14)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kern="0" dirty="0" smtClean="0"/>
              <a:t>Prison influence (4)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44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5364487" y="8830270"/>
            <a:ext cx="1196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Typologies inspired by research from </a:t>
            </a:r>
            <a:r>
              <a:rPr lang="en-US" dirty="0" err="1" smtClean="0"/>
              <a:t>Richelle</a:t>
            </a:r>
            <a:r>
              <a:rPr lang="en-US" dirty="0" smtClean="0"/>
              <a:t> L. Winkler, University of Wisconsin-Madison</a:t>
            </a:r>
          </a:p>
          <a:p>
            <a:r>
              <a:rPr lang="en-US" dirty="0"/>
              <a:t>Winkler, R.L., B. Wireman, K. Johnson. 2023. Signature Patterns: Continuity and Change in Age-Specific Net Migration. Presentation to the Population Association of America annual meeting. April 14, 2023. New Orleans, LA.</a:t>
            </a:r>
          </a:p>
        </p:txBody>
      </p:sp>
    </p:spTree>
    <p:extLst>
      <p:ext uri="{BB962C8B-B14F-4D97-AF65-F5344CB8AC3E}">
        <p14:creationId xmlns:p14="http://schemas.microsoft.com/office/powerpoint/2010/main" val="14631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27331" y="9220200"/>
            <a:ext cx="7522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https://demography.dola.colorado.gov/assets/html/netmigcomp.html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30" y="76200"/>
            <a:ext cx="16644685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6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1" y="152400"/>
            <a:ext cx="14202079" cy="868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6731" y="70104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Jobs Are People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32331" y="9220200"/>
            <a:ext cx="573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https://gis.dola.colorado.gov/Jobs_Migration_Chart/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89531" y="2667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Retirements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489531" y="3194566"/>
            <a:ext cx="838200" cy="773668"/>
          </a:xfrm>
          <a:prstGeom prst="straightConnector1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4308931" y="10668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Jobs + Retirements = Demand for Migration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40K new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40K retirements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??    remote jobs</a:t>
            </a:r>
          </a:p>
          <a:p>
            <a:r>
              <a:rPr lang="en-US" dirty="0" smtClean="0"/>
              <a:t>= 80K+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88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131" y="3429000"/>
            <a:ext cx="15443439" cy="1249680"/>
          </a:xfrm>
        </p:spPr>
        <p:txBody>
          <a:bodyPr/>
          <a:lstStyle/>
          <a:p>
            <a:pPr algn="ctr"/>
            <a:r>
              <a:rPr lang="en-US" sz="7200" dirty="0"/>
              <a:t>The Economy</a:t>
            </a:r>
          </a:p>
        </p:txBody>
      </p:sp>
    </p:spTree>
    <p:extLst>
      <p:ext uri="{BB962C8B-B14F-4D97-AF65-F5344CB8AC3E}">
        <p14:creationId xmlns:p14="http://schemas.microsoft.com/office/powerpoint/2010/main" val="270497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18" y="152400"/>
            <a:ext cx="16977321" cy="8563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84531" y="1905000"/>
            <a:ext cx="73737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Total jobs recovered from COVID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Unemployment 3.5% </a:t>
            </a:r>
            <a:r>
              <a:rPr lang="en-US" sz="2400" dirty="0"/>
              <a:t>- up slightly from last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68.1% </a:t>
            </a:r>
            <a:r>
              <a:rPr lang="en-US" sz="2400" dirty="0"/>
              <a:t>labor force participation rate – 5</a:t>
            </a:r>
            <a:r>
              <a:rPr lang="en-US" sz="2400" baseline="30000" dirty="0"/>
              <a:t>th</a:t>
            </a:r>
            <a:r>
              <a:rPr lang="en-US" sz="2400" dirty="0"/>
              <a:t> highest in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2:1 - Job openings to unemployed ratio vs. 1.5:1 for US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High wage jobs growing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Creates demand for lower wage jobs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Demand for housing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03055" y="9220200"/>
            <a:ext cx="5745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https://gis.dola.colorado.gov/Jobs_by_sector_chart/</a:t>
            </a:r>
          </a:p>
        </p:txBody>
      </p:sp>
    </p:spTree>
    <p:extLst>
      <p:ext uri="{BB962C8B-B14F-4D97-AF65-F5344CB8AC3E}">
        <p14:creationId xmlns:p14="http://schemas.microsoft.com/office/powerpoint/2010/main" val="397118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" y="76200"/>
            <a:ext cx="12115800" cy="876761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450923" y="8955546"/>
            <a:ext cx="7455827" cy="608469"/>
          </a:xfrm>
        </p:spPr>
        <p:txBody>
          <a:bodyPr/>
          <a:lstStyle/>
          <a:p>
            <a:r>
              <a:rPr lang="en-US" dirty="0"/>
              <a:t>https://lmico.app.box.com/v/employment-situation-2024-02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42131" y="2286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types of jobs and wage rates are growing in your area?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Jobs drive migration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931" y="9317105"/>
            <a:ext cx="580999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331" y="228600"/>
            <a:ext cx="12877800" cy="1249680"/>
          </a:xfrm>
        </p:spPr>
        <p:txBody>
          <a:bodyPr/>
          <a:lstStyle/>
          <a:p>
            <a:pPr marL="457200">
              <a:spcBef>
                <a:spcPts val="1800"/>
              </a:spcBef>
            </a:pPr>
            <a:r>
              <a:rPr lang="en-US" b="1" dirty="0">
                <a:solidFill>
                  <a:schemeClr val="bg2"/>
                </a:solidFill>
              </a:rPr>
              <a:t>Age Matters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sz="6000" b="1" dirty="0">
                <a:solidFill>
                  <a:schemeClr val="bg2"/>
                </a:solidFill>
              </a:rPr>
              <a:t>Colorado is young but aging</a:t>
            </a:r>
            <a:endParaRPr lang="en-US" sz="60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278731" y="2819400"/>
            <a:ext cx="14706600" cy="5638802"/>
          </a:xfrm>
          <a:prstGeom prst="rect">
            <a:avLst/>
          </a:prstGeom>
        </p:spPr>
        <p:txBody>
          <a:bodyPr vert="horz" lIns="130046" tIns="65023" rIns="130046" bIns="65023"/>
          <a:lstStyle/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Preferences – where people shop and what they buy.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Housing – type, size, mobility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Labor Force</a:t>
            </a:r>
            <a:endParaRPr lang="en-US" sz="4400" b="1" dirty="0">
              <a:solidFill>
                <a:schemeClr val="bg2"/>
              </a:solidFill>
              <a:ea typeface="+mj-ea"/>
              <a:cs typeface="+mj-cs"/>
            </a:endParaRP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Income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Service Demands</a:t>
            </a:r>
          </a:p>
        </p:txBody>
      </p:sp>
    </p:spTree>
    <p:extLst>
      <p:ext uri="{BB962C8B-B14F-4D97-AF65-F5344CB8AC3E}">
        <p14:creationId xmlns:p14="http://schemas.microsoft.com/office/powerpoint/2010/main" val="342491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70228" y="9220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Demography Office, V2022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531" y="35379"/>
            <a:ext cx="12753819" cy="8915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10803731" y="2286000"/>
            <a:ext cx="0" cy="4800600"/>
          </a:xfrm>
          <a:prstGeom prst="line">
            <a:avLst/>
          </a:prstGeom>
          <a:solidFill>
            <a:srgbClr val="14943F"/>
          </a:solidFill>
          <a:ln w="28575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5469731" y="1447800"/>
            <a:ext cx="1828800" cy="1219200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4731" y="1295400"/>
            <a:ext cx="23622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Peak Millennials aging into prime </a:t>
            </a:r>
            <a:r>
              <a:rPr lang="en-US" dirty="0" smtClean="0"/>
              <a:t>childbearing and home buying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7069931" y="1371600"/>
            <a:ext cx="304800" cy="76200"/>
          </a:xfrm>
          <a:prstGeom prst="straightConnector1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85470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06376" y="9144000"/>
            <a:ext cx="5533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https://gis.dola.colorado.gov/Age-Animation-Bars/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7192"/>
            <a:ext cx="8620413" cy="589640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6231731" y="1447800"/>
            <a:ext cx="0" cy="3352800"/>
          </a:xfrm>
          <a:prstGeom prst="line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413" y="47192"/>
            <a:ext cx="8472617" cy="589640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V="1">
            <a:off x="14842331" y="1981200"/>
            <a:ext cx="0" cy="2743200"/>
          </a:xfrm>
          <a:prstGeom prst="line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88131" y="6553200"/>
            <a:ext cx="5257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does Age impact:</a:t>
            </a:r>
          </a:p>
          <a:p>
            <a:r>
              <a:rPr lang="en-US" sz="2000" dirty="0" smtClean="0"/>
              <a:t>Demand for services</a:t>
            </a:r>
          </a:p>
          <a:p>
            <a:r>
              <a:rPr lang="en-US" sz="2000" dirty="0" smtClean="0"/>
              <a:t>Labor force</a:t>
            </a:r>
          </a:p>
          <a:p>
            <a:r>
              <a:rPr lang="en-US" sz="2000" dirty="0" smtClean="0"/>
              <a:t>Jobs</a:t>
            </a:r>
          </a:p>
          <a:p>
            <a:r>
              <a:rPr lang="en-US" sz="2000" dirty="0" smtClean="0"/>
              <a:t>Housing</a:t>
            </a:r>
          </a:p>
          <a:p>
            <a:r>
              <a:rPr lang="en-US" sz="2000" dirty="0" smtClean="0"/>
              <a:t>K12</a:t>
            </a:r>
          </a:p>
          <a:p>
            <a:r>
              <a:rPr lang="en-US" sz="2000" dirty="0" smtClean="0"/>
              <a:t>Sales Tax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932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2931" y="-20782"/>
            <a:ext cx="15621000" cy="1291316"/>
          </a:xfrm>
        </p:spPr>
        <p:txBody>
          <a:bodyPr/>
          <a:lstStyle/>
          <a:p>
            <a:pPr algn="ctr"/>
            <a:r>
              <a:rPr lang="en-US" dirty="0"/>
              <a:t>Everything is Connected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36531" y="5843992"/>
            <a:ext cx="4038600" cy="3048000"/>
          </a:xfrm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Employment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Industry trends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Environment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Skills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Remote?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</a:rPr>
              <a:t>Demand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12131" y="3124200"/>
            <a:ext cx="3641724" cy="259081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/>
          <a:lstStyle>
            <a:lvl1pPr marL="457200" indent="-457200" algn="l" defTabSz="584229" rtl="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baseline="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1pPr>
            <a:lvl2pPr marL="571511" indent="-342900" algn="l" defTabSz="584229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60000"/>
              <a:buFont typeface="Courier New" panose="02070309020205020404" pitchFamily="49" charset="0"/>
              <a:buChar char="o"/>
              <a:defRPr sz="3200" baseline="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2pPr>
            <a:lvl3pPr marL="914423" indent="-457200" algn="l" defTabSz="584229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60000"/>
              <a:buFont typeface="Courier New" panose="02070309020205020404" pitchFamily="49" charset="0"/>
              <a:buChar char="o"/>
              <a:defRPr sz="280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3pPr>
            <a:lvl4pPr marL="1143035" indent="-457200" algn="l" defTabSz="584229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60000"/>
              <a:buFont typeface="Courier New" panose="02070309020205020404" pitchFamily="49" charset="0"/>
              <a:buChar char="o"/>
              <a:defRPr sz="240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4pPr>
            <a:lvl5pPr marL="1371646" indent="-457200" algn="l" defTabSz="584229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60000"/>
              <a:buFont typeface="Courier New" panose="02070309020205020404" pitchFamily="49" charset="0"/>
              <a:buChar char="o"/>
              <a:defRPr sz="2000" baseline="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5pPr>
            <a:lvl6pPr marL="1371668" algn="l" defTabSz="584229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6pPr>
            <a:lvl7pPr marL="1828892" algn="l" defTabSz="584229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7pPr>
            <a:lvl8pPr marL="2286114" algn="l" defTabSz="584229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8pPr>
            <a:lvl9pPr marL="2743337" algn="l" defTabSz="584229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9pPr>
          </a:lstStyle>
          <a:p>
            <a:pPr marL="457200" marR="0" lvl="0" indent="-457200" algn="l" defTabSz="58422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Labor Force</a:t>
            </a:r>
          </a:p>
          <a:p>
            <a:pPr marL="571511" marR="0" lvl="1" indent="-342900" algn="l" defTabSz="58422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Skills</a:t>
            </a:r>
          </a:p>
          <a:p>
            <a:pPr marL="571511" marR="0" lvl="1" indent="-342900" algn="l" defTabSz="58422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Age</a:t>
            </a:r>
          </a:p>
          <a:p>
            <a:pPr marL="571511" marR="0" lvl="1" indent="-342900" algn="l" defTabSz="58422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Commuting</a:t>
            </a:r>
          </a:p>
          <a:p>
            <a:pPr marL="571511" marR="0" lvl="1" indent="-342900" algn="l" defTabSz="58422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Migration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475412" y="1524000"/>
            <a:ext cx="4038600" cy="35052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/>
          <a:lstStyle>
            <a:lvl1pPr marL="457200" indent="-457200" algn="l" defTabSz="584229" rtl="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baseline="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1pPr>
            <a:lvl2pPr marL="571511" indent="-342900" algn="l" defTabSz="584229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60000"/>
              <a:buFont typeface="Courier New" panose="02070309020205020404" pitchFamily="49" charset="0"/>
              <a:buChar char="o"/>
              <a:defRPr sz="3200" baseline="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2pPr>
            <a:lvl3pPr marL="914423" indent="-457200" algn="l" defTabSz="584229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60000"/>
              <a:buFont typeface="Courier New" panose="02070309020205020404" pitchFamily="49" charset="0"/>
              <a:buChar char="o"/>
              <a:defRPr sz="280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3pPr>
            <a:lvl4pPr marL="1143035" indent="-457200" algn="l" defTabSz="584229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60000"/>
              <a:buFont typeface="Courier New" panose="02070309020205020404" pitchFamily="49" charset="0"/>
              <a:buChar char="o"/>
              <a:defRPr sz="240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4pPr>
            <a:lvl5pPr marL="1371646" indent="-457200" algn="l" defTabSz="584229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60000"/>
              <a:buFont typeface="Courier New" panose="02070309020205020404" pitchFamily="49" charset="0"/>
              <a:buChar char="o"/>
              <a:defRPr sz="2000" baseline="0">
                <a:solidFill>
                  <a:srgbClr val="53585F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5pPr>
            <a:lvl6pPr marL="1371668" algn="l" defTabSz="584229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6pPr>
            <a:lvl7pPr marL="1828892" algn="l" defTabSz="584229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7pPr>
            <a:lvl8pPr marL="2286114" algn="l" defTabSz="584229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8pPr>
            <a:lvl9pPr marL="2743337" algn="l" defTabSz="584229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9pPr>
          </a:lstStyle>
          <a:p>
            <a:pPr marL="457200" marR="0" lvl="0" indent="-457200" algn="l" defTabSz="58422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Population</a:t>
            </a:r>
          </a:p>
          <a:p>
            <a:pPr marL="571511" marR="0" lvl="1" indent="-342900" algn="l" defTabSz="58422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Age</a:t>
            </a:r>
          </a:p>
          <a:p>
            <a:pPr marL="571511" marR="0" lvl="1" indent="-342900" algn="l" defTabSz="58422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Births slowing</a:t>
            </a:r>
          </a:p>
          <a:p>
            <a:pPr marL="571511" marR="0" lvl="1" indent="-342900" algn="l" defTabSz="58422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Race &amp; Ethnicity</a:t>
            </a:r>
          </a:p>
          <a:p>
            <a:pPr marL="571511" marR="0" lvl="1" indent="-342900" algn="l" defTabSz="58422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Housing</a:t>
            </a:r>
          </a:p>
          <a:p>
            <a:pPr marL="571511" marR="0" lvl="1" indent="-342900" algn="l" defTabSz="58422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Community services</a:t>
            </a:r>
          </a:p>
          <a:p>
            <a:pPr marL="571511" marR="0" lvl="1" indent="-342900" algn="l" defTabSz="58422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Supply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57807" y="3058436"/>
            <a:ext cx="4556124" cy="213904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l" defTabSz="58422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itchFamily="-100" charset="0"/>
              </a:rPr>
              <a:t>Drives Economy</a:t>
            </a:r>
          </a:p>
          <a:p>
            <a:pPr marL="571511" marR="0" lvl="1" indent="-342900" algn="l" defTabSz="58422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itchFamily="-100" charset="0"/>
              </a:rPr>
              <a:t>Consumer Expenditures</a:t>
            </a:r>
          </a:p>
          <a:p>
            <a:pPr marL="571511" marR="0" lvl="1" indent="-342900" algn="l" defTabSz="58422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itchFamily="-100" charset="0"/>
              </a:rPr>
              <a:t>Age</a:t>
            </a:r>
          </a:p>
          <a:p>
            <a:pPr marL="571511" marR="0" lvl="1" indent="-342900" algn="l" defTabSz="58422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>
                  <a:lumMod val="65000"/>
                </a:srgbClr>
              </a:buClr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itchFamily="-100" charset="0"/>
              </a:rPr>
              <a:t>Income</a:t>
            </a:r>
          </a:p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C6670"/>
                </a:solidFill>
                <a:effectLst/>
                <a:uLnTx/>
                <a:uFillTx/>
                <a:latin typeface="Trebuchet MS" pitchFamily="-100" charset="0"/>
                <a:sym typeface="Trebuchet MS" pitchFamily="-100" charset="0"/>
              </a:rPr>
              <a:t>	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0727531" y="1728067"/>
            <a:ext cx="1447800" cy="990600"/>
          </a:xfrm>
          <a:prstGeom prst="straightConnector1">
            <a:avLst/>
          </a:prstGeom>
          <a:solidFill>
            <a:srgbClr val="14943F"/>
          </a:solidFill>
          <a:ln w="5715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402931" y="1846118"/>
            <a:ext cx="1858962" cy="914400"/>
          </a:xfrm>
          <a:prstGeom prst="straightConnector1">
            <a:avLst/>
          </a:prstGeom>
          <a:solidFill>
            <a:srgbClr val="14943F"/>
          </a:solidFill>
          <a:ln w="5715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10956131" y="5562600"/>
            <a:ext cx="1524000" cy="1295400"/>
          </a:xfrm>
          <a:prstGeom prst="straightConnector1">
            <a:avLst/>
          </a:prstGeom>
          <a:solidFill>
            <a:srgbClr val="14943F"/>
          </a:solidFill>
          <a:ln w="5715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3945731" y="6033877"/>
            <a:ext cx="2057400" cy="1143000"/>
          </a:xfrm>
          <a:prstGeom prst="straightConnector1">
            <a:avLst/>
          </a:prstGeom>
          <a:solidFill>
            <a:srgbClr val="14943F"/>
          </a:solidFill>
          <a:ln w="5715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97083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 bwMode="auto">
          <a:xfrm flipV="1">
            <a:off x="6677214" y="1969890"/>
            <a:ext cx="914400" cy="228600"/>
          </a:xfrm>
          <a:prstGeom prst="straightConnector1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539" y="-29463"/>
            <a:ext cx="12500510" cy="69985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2556331" y="3169552"/>
            <a:ext cx="1447800" cy="1905000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41967" y="1937987"/>
            <a:ext cx="1905627" cy="196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Most of these folks already live here and most of them own their house.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13886572" y="2815127"/>
            <a:ext cx="990600" cy="381000"/>
          </a:xfrm>
          <a:prstGeom prst="straightConnector1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31" y="7138028"/>
            <a:ext cx="10223526" cy="183052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7755731" y="1252187"/>
            <a:ext cx="1981200" cy="1371600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23910" y="15185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Migration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605635" y="9220200"/>
            <a:ext cx="7349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https://demography.dola.colorado.gov/assets/html/population.html</a:t>
            </a:r>
          </a:p>
        </p:txBody>
      </p:sp>
    </p:spTree>
    <p:extLst>
      <p:ext uri="{BB962C8B-B14F-4D97-AF65-F5344CB8AC3E}">
        <p14:creationId xmlns:p14="http://schemas.microsoft.com/office/powerpoint/2010/main" val="3657126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531" y="76200"/>
            <a:ext cx="12496800" cy="8501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7931" y="9231707"/>
            <a:ext cx="325554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45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13131" y="9220200"/>
            <a:ext cx="429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https://gis.dola.colorado.gov/AgeMap/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69" y="76200"/>
            <a:ext cx="8042162" cy="1252727"/>
          </a:xfrm>
        </p:spPr>
        <p:txBody>
          <a:bodyPr/>
          <a:lstStyle/>
          <a:p>
            <a:r>
              <a:rPr lang="en-US" dirty="0" smtClean="0"/>
              <a:t>Change </a:t>
            </a:r>
            <a:r>
              <a:rPr lang="en-US" dirty="0"/>
              <a:t>in School Age </a:t>
            </a:r>
            <a:r>
              <a:rPr lang="en-US" dirty="0" smtClean="0"/>
              <a:t>Population 2020-2030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869" y="1415065"/>
            <a:ext cx="8823102" cy="586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55931" y="762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Change in the Working Age Population 25-64, 2020-2030</a:t>
            </a:r>
            <a:endParaRPr lang="en-US" sz="405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6549"/>
            <a:ext cx="2040731" cy="2409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735" y="1415065"/>
            <a:ext cx="7944735" cy="5900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8458" y="7276369"/>
            <a:ext cx="2009823" cy="261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56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1" y="0"/>
            <a:ext cx="16611600" cy="1205191"/>
          </a:xfrm>
        </p:spPr>
        <p:txBody>
          <a:bodyPr/>
          <a:lstStyle/>
          <a:p>
            <a:r>
              <a:rPr lang="en-US" dirty="0"/>
              <a:t>Implications From Age and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31" y="1230129"/>
            <a:ext cx="15925800" cy="7620000"/>
          </a:xfrm>
        </p:spPr>
        <p:txBody>
          <a:bodyPr/>
          <a:lstStyle/>
          <a:p>
            <a:pPr marL="457129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Consumer demand 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Older – fastest growth, services vs. goods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Younger – more diverse</a:t>
            </a:r>
          </a:p>
          <a:p>
            <a:pPr marL="457129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Labor force 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Faster growth in </a:t>
            </a:r>
            <a:r>
              <a:rPr lang="en-US" sz="3200" dirty="0" smtClean="0"/>
              <a:t>retirees (40K/year), </a:t>
            </a:r>
            <a:r>
              <a:rPr lang="en-US" sz="3200" dirty="0"/>
              <a:t>slower growth in new entrants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Young entrants more </a:t>
            </a:r>
            <a:r>
              <a:rPr lang="en-US" sz="3200" dirty="0" smtClean="0"/>
              <a:t>diverse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Migration will be needed if jobs are to be filled – more com</a:t>
            </a:r>
            <a:endParaRPr lang="en-US" sz="3200" dirty="0"/>
          </a:p>
          <a:p>
            <a:pPr marL="457129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Housing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Demand from retiree replacements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Aging home owners – rehab, </a:t>
            </a:r>
            <a:r>
              <a:rPr lang="en-US" sz="3200" dirty="0" smtClean="0"/>
              <a:t>move less, owners, transition planning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Millennials aging into prime home buying and second home buying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Gen Z – entering into rentals and first time home buying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Gen Alpha will be smaller</a:t>
            </a:r>
          </a:p>
          <a:p>
            <a:pPr marL="876213" lvl="1" indent="-457129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56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131" y="3429000"/>
            <a:ext cx="15443439" cy="2514600"/>
          </a:xfrm>
        </p:spPr>
        <p:txBody>
          <a:bodyPr/>
          <a:lstStyle/>
          <a:p>
            <a:pPr algn="ctr"/>
            <a:r>
              <a:rPr lang="en-US" sz="7200" dirty="0"/>
              <a:t>Housing and </a:t>
            </a:r>
            <a:r>
              <a:rPr lang="en-US" sz="7200" dirty="0" smtClean="0"/>
              <a:t>Households</a:t>
            </a:r>
            <a:br>
              <a:rPr lang="en-US" sz="7200" dirty="0" smtClean="0"/>
            </a:br>
            <a:r>
              <a:rPr lang="en-US" sz="7200" dirty="0" smtClean="0"/>
              <a:t>Impacts from Jobs and Aging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17091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31" y="76200"/>
            <a:ext cx="14630847" cy="1249680"/>
          </a:xfrm>
        </p:spPr>
        <p:txBody>
          <a:bodyPr/>
          <a:lstStyle/>
          <a:p>
            <a:r>
              <a:rPr lang="en-US" dirty="0"/>
              <a:t>Households and Housing Are Complicated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2" y="1219200"/>
            <a:ext cx="8444389" cy="7467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Demand</a:t>
            </a:r>
          </a:p>
          <a:p>
            <a:pPr>
              <a:spcBef>
                <a:spcPts val="600"/>
              </a:spcBef>
            </a:pPr>
            <a:r>
              <a:rPr lang="en-US" dirty="0"/>
              <a:t>Occupied Housing Units = Households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Jobs = New + Retirements + Remote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Income vs. </a:t>
            </a:r>
            <a:r>
              <a:rPr lang="en-US" dirty="0" smtClean="0"/>
              <a:t>Cost of housing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Non -Workers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Age – growth different by age groups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HH size, mobility, tenure, income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Worker/Non-Worker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Interest </a:t>
            </a:r>
            <a:r>
              <a:rPr lang="en-US" dirty="0" smtClean="0"/>
              <a:t>Rates/Price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Vacant/ Non-primary Residence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Seasonal, Second home, VRBO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Investor – VRBO or Vacant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Other – remodel, hold, probate, storage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03531" y="1219200"/>
            <a:ext cx="7848600" cy="6081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Supply</a:t>
            </a:r>
          </a:p>
          <a:p>
            <a:pPr marL="685800" marR="0" lvl="1" indent="-457200" algn="l" defTabSz="584200" rtl="0" eaLnBrk="1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Single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 family, multi-family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Trebuchet MS"/>
              <a:sym typeface="Trebuchet MS" pitchFamily="-100" charset="0"/>
            </a:endParaRPr>
          </a:p>
          <a:p>
            <a:pPr marL="685800" marR="0" lvl="1" indent="-457200" algn="l" defTabSz="584200" rtl="0" eaLnBrk="1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Boom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and Bust Cycle</a:t>
            </a:r>
          </a:p>
          <a:p>
            <a:pPr marL="685800" marR="0" lvl="1" indent="-457200" algn="l" defTabSz="584200" rtl="0" eaLnBrk="1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Financing dried up in Great Recession</a:t>
            </a:r>
          </a:p>
          <a:p>
            <a:pPr marL="685800" marR="0" lvl="1" indent="-457200" algn="l" defTabSz="584200" rtl="0" eaLnBrk="1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Slow industry to start and stop</a:t>
            </a:r>
          </a:p>
          <a:p>
            <a:pPr marL="685800" marR="0" lvl="1" indent="-457200" algn="l" defTabSz="584200" rtl="0" eaLnBrk="1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Water</a:t>
            </a:r>
          </a:p>
          <a:p>
            <a:pPr marL="685800" marR="0" lvl="1" indent="-457200" algn="l" defTabSz="584200" rtl="0" eaLnBrk="1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Public will </a:t>
            </a:r>
          </a:p>
          <a:p>
            <a:pPr marL="685800" marR="0" lvl="1" indent="-457200" algn="l" defTabSz="584200" rtl="0" eaLnBrk="1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Interest rates</a:t>
            </a:r>
          </a:p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Trebuchet MS"/>
              <a:sym typeface="Trebuchet MS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61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23" y="228600"/>
            <a:ext cx="16483920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3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1" y="381000"/>
            <a:ext cx="12470674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58805" y="381000"/>
            <a:ext cx="444572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Concern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Boom and bust cycle of housing 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Creates long run impacts on the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Long run impact on housing costs.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Ability to support business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8136731" y="9296400"/>
            <a:ext cx="8553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https://demography.dola.colorado.gov/assets/lookups/county_pop_lookup.html</a:t>
            </a:r>
          </a:p>
        </p:txBody>
      </p:sp>
    </p:spTree>
    <p:extLst>
      <p:ext uri="{BB962C8B-B14F-4D97-AF65-F5344CB8AC3E}">
        <p14:creationId xmlns:p14="http://schemas.microsoft.com/office/powerpoint/2010/main" val="268918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131" y="152400"/>
            <a:ext cx="15606237" cy="1408853"/>
          </a:xfrm>
        </p:spPr>
        <p:txBody>
          <a:bodyPr/>
          <a:lstStyle/>
          <a:p>
            <a:r>
              <a:rPr lang="en-US" dirty="0"/>
              <a:t>Monitoring Conditions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1" y="1676400"/>
            <a:ext cx="11411397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39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" y="0"/>
            <a:ext cx="9561786" cy="8801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5531" y="9144000"/>
            <a:ext cx="7324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Census Bureau Annual Building Permits, Population Estimates, 2022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431131" y="2971800"/>
            <a:ext cx="6324600" cy="5334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952" y="0"/>
            <a:ext cx="7539385" cy="43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3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17971" y="152400"/>
            <a:ext cx="10972800" cy="1066800"/>
          </a:xfrm>
        </p:spPr>
        <p:txBody>
          <a:bodyPr/>
          <a:lstStyle/>
          <a:p>
            <a:pPr algn="ctr"/>
            <a:r>
              <a:rPr lang="en-US" dirty="0"/>
              <a:t>Big Picture Trends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4331" y="1600200"/>
            <a:ext cx="16764000" cy="6553200"/>
          </a:xfrm>
        </p:spPr>
        <p:txBody>
          <a:bodyPr/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Population growing at a slowing rate – births down, deaths up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Migration and mobility slowing</a:t>
            </a:r>
          </a:p>
          <a:p>
            <a:pPr lvl="1">
              <a:spcBef>
                <a:spcPts val="1200"/>
              </a:spcBef>
            </a:pPr>
            <a:r>
              <a:rPr lang="en-US" sz="3600" dirty="0"/>
              <a:t>Harder to attract and retaining the best and </a:t>
            </a:r>
            <a:r>
              <a:rPr lang="en-US" sz="3600" dirty="0" smtClean="0"/>
              <a:t>brightest</a:t>
            </a:r>
            <a:endParaRPr lang="en-US" sz="3600" dirty="0"/>
          </a:p>
          <a:p>
            <a:pPr lvl="1">
              <a:spcBef>
                <a:spcPts val="1200"/>
              </a:spcBef>
            </a:pPr>
            <a:r>
              <a:rPr lang="en-US" sz="3600" dirty="0" smtClean="0"/>
              <a:t>“In” migration similar levels, growing “out” migration</a:t>
            </a:r>
            <a:endParaRPr lang="en-US" sz="4400" dirty="0" smtClean="0"/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Demand for labor (new jobs and retirements) drives migration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 smtClean="0"/>
              <a:t>Aging </a:t>
            </a:r>
            <a:r>
              <a:rPr lang="en-US" sz="4400" dirty="0"/>
              <a:t>– impacts everything</a:t>
            </a:r>
          </a:p>
          <a:p>
            <a:pPr marL="990584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Largest share of future growth is the 65+</a:t>
            </a:r>
          </a:p>
          <a:p>
            <a:pPr marL="990584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Early </a:t>
            </a:r>
            <a:r>
              <a:rPr lang="en-US" sz="3600" dirty="0"/>
              <a:t>working age and youth becoming smaller share of total pop</a:t>
            </a:r>
          </a:p>
          <a:p>
            <a:pPr marL="990584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Growing race and ethnic diversity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3092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1" y="304799"/>
            <a:ext cx="11963400" cy="85485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32531" y="1295400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 Q3 2023, Colorado ranked </a:t>
            </a:r>
            <a:r>
              <a:rPr lang="en-US" sz="2400" b="1" dirty="0" smtClean="0"/>
              <a:t>42nd </a:t>
            </a:r>
            <a:r>
              <a:rPr lang="en-US" sz="2400" b="1" dirty="0"/>
              <a:t>nationally for home </a:t>
            </a:r>
            <a:r>
              <a:rPr lang="en-US" sz="2400" b="1" dirty="0" smtClean="0"/>
              <a:t>price growth, increasing </a:t>
            </a:r>
            <a:r>
              <a:rPr lang="en-US" sz="2400" b="1" dirty="0"/>
              <a:t>1.4% year-over-year in the third quarter</a:t>
            </a:r>
            <a:r>
              <a:rPr lang="en-US" sz="2400" b="1" dirty="0" smtClean="0"/>
              <a:t>. FHFA Home Price Change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12059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131" y="76200"/>
            <a:ext cx="8670132" cy="6400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353"/>
            <a:ext cx="8932577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3931" y="6553200"/>
            <a:ext cx="1501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Denver rents went up 0.2% in the past month, compared to the national rate of 0.2%.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Among </a:t>
            </a:r>
            <a:r>
              <a:rPr lang="en-US" sz="2400" dirty="0"/>
              <a:t>the nation's 100 largest cities, this ranks #48.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Similar </a:t>
            </a:r>
            <a:r>
              <a:rPr lang="en-US" sz="2400" dirty="0"/>
              <a:t>monthly rent growth took place in Kansas City, MO (0.2%) and Albuquerque, NM (0.2</a:t>
            </a:r>
            <a:r>
              <a:rPr lang="en-US" sz="2400" dirty="0" smtClean="0"/>
              <a:t>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Denver is the #23 most expensive large city in the U.S., with a median rent of $</a:t>
            </a:r>
            <a:r>
              <a:rPr lang="en-US" sz="2400" dirty="0" smtClean="0"/>
              <a:t>1,734.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Denver rents are 1.2% lower than the metro-wide </a:t>
            </a:r>
            <a:r>
              <a:rPr lang="en-US" sz="2400" dirty="0" smtClean="0"/>
              <a:t>median.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3165931" y="9220200"/>
            <a:ext cx="366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https://www.apartmentlist.com/</a:t>
            </a:r>
          </a:p>
        </p:txBody>
      </p:sp>
    </p:spTree>
    <p:extLst>
      <p:ext uri="{BB962C8B-B14F-4D97-AF65-F5344CB8AC3E}">
        <p14:creationId xmlns:p14="http://schemas.microsoft.com/office/powerpoint/2010/main" val="2129190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0531" y="152401"/>
            <a:ext cx="16535399" cy="1257261"/>
          </a:xfrm>
        </p:spPr>
        <p:txBody>
          <a:bodyPr/>
          <a:lstStyle/>
          <a:p>
            <a:r>
              <a:rPr lang="en-US" sz="7200" dirty="0"/>
              <a:t>Summary: Factors Influencing Housing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74931" y="1410288"/>
            <a:ext cx="7696200" cy="3286924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sz="2700" dirty="0"/>
              <a:t>Supply</a:t>
            </a:r>
          </a:p>
          <a:p>
            <a:pPr lvl="1">
              <a:spcBef>
                <a:spcPts val="450"/>
              </a:spcBef>
            </a:pPr>
            <a:r>
              <a:rPr lang="en-US" sz="2700" dirty="0" smtClean="0"/>
              <a:t>Built 40K + units per year since 2018</a:t>
            </a:r>
          </a:p>
          <a:p>
            <a:pPr lvl="1">
              <a:spcBef>
                <a:spcPts val="450"/>
              </a:spcBef>
            </a:pPr>
            <a:r>
              <a:rPr lang="en-US" sz="2700" dirty="0" smtClean="0"/>
              <a:t>Interest Rates – downward pressure on building</a:t>
            </a:r>
          </a:p>
          <a:p>
            <a:pPr lvl="1">
              <a:spcBef>
                <a:spcPts val="450"/>
              </a:spcBef>
            </a:pPr>
            <a:r>
              <a:rPr lang="en-US" sz="2700" dirty="0" smtClean="0"/>
              <a:t>Increased cost of construction</a:t>
            </a:r>
          </a:p>
          <a:p>
            <a:pPr lvl="1">
              <a:spcBef>
                <a:spcPts val="450"/>
              </a:spcBef>
            </a:pPr>
            <a:r>
              <a:rPr lang="en-US" sz="2700" dirty="0" smtClean="0"/>
              <a:t>Supply </a:t>
            </a:r>
            <a:r>
              <a:rPr lang="en-US" sz="2700" dirty="0"/>
              <a:t>chain and tight labor</a:t>
            </a:r>
          </a:p>
          <a:p>
            <a:pPr lvl="1">
              <a:spcBef>
                <a:spcPts val="450"/>
              </a:spcBef>
            </a:pPr>
            <a:r>
              <a:rPr lang="en-US" sz="2700" dirty="0"/>
              <a:t>Water, </a:t>
            </a:r>
            <a:r>
              <a:rPr lang="en-US" sz="2700" dirty="0" smtClean="0"/>
              <a:t>infrastructure</a:t>
            </a:r>
            <a:endParaRPr lang="en-US" sz="2700" dirty="0"/>
          </a:p>
        </p:txBody>
      </p:sp>
      <p:sp>
        <p:nvSpPr>
          <p:cNvPr id="2" name="TextBox 1"/>
          <p:cNvSpPr txBox="1"/>
          <p:nvPr/>
        </p:nvSpPr>
        <p:spPr>
          <a:xfrm>
            <a:off x="783431" y="1409662"/>
            <a:ext cx="7848600" cy="29059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2700" dirty="0">
                <a:solidFill>
                  <a:srgbClr val="53585F"/>
                </a:solidFill>
                <a:latin typeface="+mn-lt"/>
                <a:ea typeface="+mn-ea"/>
                <a:cs typeface="+mn-cs"/>
              </a:rPr>
              <a:t>Demand</a:t>
            </a:r>
          </a:p>
          <a:p>
            <a:pPr marL="492936" lvl="1" indent="-321469" defTabSz="438194" eaLnBrk="0">
              <a:spcBef>
                <a:spcPts val="450"/>
              </a:spcBef>
              <a:buSzPct val="55000"/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rgbClr val="53585F"/>
                </a:solidFill>
                <a:latin typeface="+mn-lt"/>
                <a:ea typeface="+mn-ea"/>
                <a:cs typeface="+mn-cs"/>
              </a:rPr>
              <a:t>Job growth = workers = housing</a:t>
            </a:r>
          </a:p>
          <a:p>
            <a:pPr marL="492936" lvl="1" indent="-321469" defTabSz="438194" eaLnBrk="0">
              <a:spcBef>
                <a:spcPts val="450"/>
              </a:spcBef>
              <a:buSzPct val="55000"/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rgbClr val="53585F"/>
                </a:solidFill>
                <a:latin typeface="+mn-lt"/>
                <a:ea typeface="+mn-ea"/>
                <a:cs typeface="+mn-cs"/>
              </a:rPr>
              <a:t>Aging – smaller household size, non workers </a:t>
            </a:r>
          </a:p>
          <a:p>
            <a:pPr marL="492936" lvl="1" indent="-321469" defTabSz="438194" eaLnBrk="0">
              <a:spcBef>
                <a:spcPts val="450"/>
              </a:spcBef>
              <a:buSzPct val="55000"/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rgbClr val="53585F"/>
                </a:solidFill>
                <a:latin typeface="+mn-lt"/>
                <a:ea typeface="+mn-ea"/>
                <a:cs typeface="+mn-cs"/>
              </a:rPr>
              <a:t>Household formation rates by age</a:t>
            </a:r>
          </a:p>
          <a:p>
            <a:pPr marL="492936" lvl="1" indent="-321469" defTabSz="438194" eaLnBrk="0">
              <a:spcBef>
                <a:spcPts val="450"/>
              </a:spcBef>
              <a:buSzPct val="55000"/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rgbClr val="53585F"/>
                </a:solidFill>
                <a:latin typeface="+mn-lt"/>
                <a:ea typeface="+mn-ea"/>
                <a:cs typeface="+mn-cs"/>
              </a:rPr>
              <a:t>Changes in where people live/work - remote</a:t>
            </a:r>
          </a:p>
          <a:p>
            <a:pPr marL="492936" lvl="1" indent="-321469" defTabSz="438194" eaLnBrk="0">
              <a:spcBef>
                <a:spcPts val="450"/>
              </a:spcBef>
              <a:buSzPct val="55000"/>
              <a:buFont typeface="Courier New" panose="02070309020205020404" pitchFamily="49" charset="0"/>
              <a:buChar char="o"/>
            </a:pPr>
            <a:r>
              <a:rPr lang="en-US" sz="27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rPr>
              <a:t>Investors</a:t>
            </a:r>
            <a:endParaRPr lang="en-US" sz="2700" dirty="0">
              <a:solidFill>
                <a:srgbClr val="53585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531" y="5029200"/>
            <a:ext cx="161603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How to soften the Boom and Bust cycle?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How to continue to build when macro factors are not in our favor? Interest rates? labor?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Retrofitting and Renovations – old housing and older residents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How to help people move when macro and demographic factors are against them?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How do we preserve resident owned housing when there is demand by investors and second home owners</a:t>
            </a:r>
            <a:r>
              <a:rPr lang="en-US" sz="2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3585F"/>
                </a:solidFill>
              </a:rPr>
              <a:t>Once interest rates fall, demand will spike again impacting price.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3585F"/>
                </a:solidFill>
              </a:rPr>
              <a:t>Better research on effective strategies and better public data on housing</a:t>
            </a:r>
          </a:p>
        </p:txBody>
      </p:sp>
    </p:spTree>
    <p:extLst>
      <p:ext uri="{BB962C8B-B14F-4D97-AF65-F5344CB8AC3E}">
        <p14:creationId xmlns:p14="http://schemas.microsoft.com/office/powerpoint/2010/main" val="3019162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84239" y="3390945"/>
            <a:ext cx="3257451" cy="914372"/>
          </a:xfrm>
        </p:spPr>
        <p:txBody>
          <a:bodyPr/>
          <a:lstStyle/>
          <a:p>
            <a:r>
              <a:rPr lang="en-US" sz="5400" dirty="0"/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2642806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436" y="152401"/>
            <a:ext cx="11569346" cy="937231"/>
          </a:xfrm>
        </p:spPr>
        <p:txBody>
          <a:bodyPr/>
          <a:lstStyle/>
          <a:p>
            <a:r>
              <a:rPr lang="en-US" sz="4267" dirty="0"/>
              <a:t>Colorado population forecast methodology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79" y="1032361"/>
            <a:ext cx="12502952" cy="78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02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131" y="76200"/>
            <a:ext cx="11811000" cy="1249680"/>
          </a:xfrm>
        </p:spPr>
        <p:txBody>
          <a:bodyPr/>
          <a:lstStyle/>
          <a:p>
            <a:r>
              <a:rPr lang="en-US" sz="6000" dirty="0"/>
              <a:t>Forecast </a:t>
            </a:r>
            <a:r>
              <a:rPr lang="en-US" sz="6000" dirty="0" smtClean="0"/>
              <a:t>Factors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31" y="1143000"/>
            <a:ext cx="16230600" cy="777240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US population growth is slowing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Births have slowed, deaths increase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Migration/Mobility slowing, International?</a:t>
            </a:r>
          </a:p>
          <a:p>
            <a:pPr marL="571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Tight labor </a:t>
            </a:r>
            <a:r>
              <a:rPr lang="en-US" sz="3200" dirty="0" smtClean="0"/>
              <a:t>force, Competition </a:t>
            </a:r>
            <a:r>
              <a:rPr lang="en-US" sz="3200" dirty="0"/>
              <a:t>to attract and retain workers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Aging – </a:t>
            </a:r>
          </a:p>
          <a:p>
            <a:pPr marL="571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400K expected to retire this decade</a:t>
            </a:r>
          </a:p>
          <a:p>
            <a:pPr marL="571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Drives economy – health care, leisure and hospitality</a:t>
            </a:r>
          </a:p>
          <a:p>
            <a:pPr marL="571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Move less and smaller household size – competition for housing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Job growth drives migration</a:t>
            </a:r>
          </a:p>
          <a:p>
            <a:pPr marL="571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New Jobs + Retirements + Remote </a:t>
            </a:r>
            <a:r>
              <a:rPr lang="en-US" sz="3200" dirty="0" smtClean="0"/>
              <a:t>workers = demand for housing (if they come)</a:t>
            </a:r>
            <a:endParaRPr lang="en-US" sz="3200" dirty="0"/>
          </a:p>
          <a:p>
            <a:pPr marL="571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2020 Decade annual forecast </a:t>
            </a:r>
            <a:r>
              <a:rPr lang="en-US" sz="3200" dirty="0"/>
              <a:t>= 40K + 40K + </a:t>
            </a:r>
            <a:r>
              <a:rPr lang="en-US" sz="3200" dirty="0" smtClean="0"/>
              <a:t>?</a:t>
            </a:r>
          </a:p>
          <a:p>
            <a:pPr marL="152416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Housing – demographics, boom and bust cycle, interest rates, money supply, supply chain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8510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730" y="152400"/>
            <a:ext cx="14402555" cy="8763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10727531" y="2667000"/>
            <a:ext cx="2133600" cy="1676400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3131" y="2895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Migration uncertainty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2937331" y="3048000"/>
            <a:ext cx="685800" cy="170765"/>
          </a:xfrm>
          <a:prstGeom prst="straightConnector1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2099131" y="2362200"/>
            <a:ext cx="381000" cy="304800"/>
          </a:xfrm>
          <a:prstGeom prst="straightConnector1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2099131" y="1524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Birth uncertainty</a:t>
            </a:r>
          </a:p>
        </p:txBody>
      </p:sp>
    </p:spTree>
    <p:extLst>
      <p:ext uri="{BB962C8B-B14F-4D97-AF65-F5344CB8AC3E}">
        <p14:creationId xmlns:p14="http://schemas.microsoft.com/office/powerpoint/2010/main" val="3954576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213" y="1447800"/>
            <a:ext cx="8821271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37531" y="9296400"/>
            <a:ext cx="242173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SDO v2022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37339" y="800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Most growth – More than one adult with no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Followed by -One adult with no children.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31" y="1442258"/>
            <a:ext cx="8151880" cy="5486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5012531" y="3886200"/>
            <a:ext cx="1447800" cy="1143000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774531" y="3429000"/>
            <a:ext cx="533400" cy="381000"/>
          </a:xfrm>
          <a:prstGeom prst="straightConnector1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231731" y="30480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Age and Migration</a:t>
            </a:r>
            <a:endParaRPr lang="en-US" sz="1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79789" y="34256"/>
            <a:ext cx="14630847" cy="1252727"/>
          </a:xfrm>
        </p:spPr>
        <p:txBody>
          <a:bodyPr/>
          <a:lstStyle/>
          <a:p>
            <a:r>
              <a:rPr lang="en-US" sz="4800" dirty="0" smtClean="0"/>
              <a:t>Household Forecast</a:t>
            </a:r>
            <a:endParaRPr lang="en-US" sz="4800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5088731" y="2819400"/>
            <a:ext cx="0" cy="3810000"/>
          </a:xfrm>
          <a:prstGeom prst="line">
            <a:avLst/>
          </a:prstGeom>
          <a:solidFill>
            <a:srgbClr val="14943F"/>
          </a:solidFill>
          <a:ln w="38100" cap="flat" cmpd="sng" algn="ctr">
            <a:solidFill>
              <a:schemeClr val="accent2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77204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9641654" y="1219313"/>
            <a:ext cx="2285929" cy="11429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8099" tIns="38099" rIns="38099" bIns="38099" numCol="1" rtlCol="0" anchor="ctr" anchorCtr="0" compatLnSpc="1">
            <a:prstTxWarp prst="textNoShape">
              <a:avLst/>
            </a:prstTxWarp>
          </a:bodyPr>
          <a:lstStyle/>
          <a:p>
            <a:pPr marL="17145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230103" y="105190"/>
            <a:ext cx="5457313" cy="3114212"/>
          </a:xfrm>
          <a:prstGeom prst="rect">
            <a:avLst/>
          </a:prstGeom>
          <a:solidFill>
            <a:schemeClr val="tx1"/>
          </a:solidFill>
        </p:spPr>
        <p:txBody>
          <a:bodyPr wrap="square" lIns="97051" tIns="48527" rIns="97051" bIns="48527" rtlCol="0">
            <a:spAutoFit/>
          </a:bodyPr>
          <a:lstStyle/>
          <a:p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</a:rPr>
              <a:t>Change 2020-2050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State: 1.7 million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Front Range: 1.49M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Western Slope: 200K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Central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</a:rPr>
              <a:t>Mtns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: 4K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San Luis Valley: -2K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Eastern Plains: 11K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30" y="105190"/>
            <a:ext cx="10477243" cy="8200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7677" y="4572000"/>
            <a:ext cx="7246868" cy="4355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4131" y="533400"/>
            <a:ext cx="297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5.7 to 7.4 Million</a:t>
            </a:r>
          </a:p>
        </p:txBody>
      </p:sp>
    </p:spTree>
    <p:extLst>
      <p:ext uri="{BB962C8B-B14F-4D97-AF65-F5344CB8AC3E}">
        <p14:creationId xmlns:p14="http://schemas.microsoft.com/office/powerpoint/2010/main" val="1533845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931" y="35884"/>
            <a:ext cx="14478000" cy="1300480"/>
          </a:xfrm>
        </p:spPr>
        <p:txBody>
          <a:bodyPr/>
          <a:lstStyle/>
          <a:p>
            <a:pPr algn="ctr"/>
            <a:r>
              <a:rPr lang="en-US" sz="7200" dirty="0"/>
              <a:t>Uncertainties to the Forecast +/-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931" y="1600200"/>
            <a:ext cx="13910315" cy="6817037"/>
          </a:xfrm>
        </p:spPr>
        <p:txBody>
          <a:bodyPr/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b="1" dirty="0"/>
              <a:t>Intl’ immigration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b="1" dirty="0"/>
              <a:t>Water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b="1" dirty="0"/>
              <a:t>Housing </a:t>
            </a:r>
            <a:r>
              <a:rPr lang="en-US" sz="4400" dirty="0"/>
              <a:t>– supply, price, type, location 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Industry changes – boom/bust, competitiveness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Aging – labor force, prepared labor force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Infrastructure/Transportation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Natural disasters - nationally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State Budget</a:t>
            </a:r>
          </a:p>
        </p:txBody>
      </p:sp>
    </p:spTree>
    <p:extLst>
      <p:ext uri="{BB962C8B-B14F-4D97-AF65-F5344CB8AC3E}">
        <p14:creationId xmlns:p14="http://schemas.microsoft.com/office/powerpoint/2010/main" val="6949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931" y="41013"/>
            <a:ext cx="10779631" cy="125438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Big Picture Numbers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21531" y="1575266"/>
          <a:ext cx="14782796" cy="2795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580">
                  <a:extLst>
                    <a:ext uri="{9D8B030D-6E8A-4147-A177-3AD203B41FA5}">
                      <a16:colId xmlns:a16="http://schemas.microsoft.com/office/drawing/2014/main" val="1326478281"/>
                    </a:ext>
                  </a:extLst>
                </a:gridCol>
                <a:gridCol w="1506527">
                  <a:extLst>
                    <a:ext uri="{9D8B030D-6E8A-4147-A177-3AD203B41FA5}">
                      <a16:colId xmlns:a16="http://schemas.microsoft.com/office/drawing/2014/main" val="13664534"/>
                    </a:ext>
                  </a:extLst>
                </a:gridCol>
                <a:gridCol w="1506527">
                  <a:extLst>
                    <a:ext uri="{9D8B030D-6E8A-4147-A177-3AD203B41FA5}">
                      <a16:colId xmlns:a16="http://schemas.microsoft.com/office/drawing/2014/main" val="2248101098"/>
                    </a:ext>
                  </a:extLst>
                </a:gridCol>
                <a:gridCol w="1506527">
                  <a:extLst>
                    <a:ext uri="{9D8B030D-6E8A-4147-A177-3AD203B41FA5}">
                      <a16:colId xmlns:a16="http://schemas.microsoft.com/office/drawing/2014/main" val="608560060"/>
                    </a:ext>
                  </a:extLst>
                </a:gridCol>
                <a:gridCol w="1506527">
                  <a:extLst>
                    <a:ext uri="{9D8B030D-6E8A-4147-A177-3AD203B41FA5}">
                      <a16:colId xmlns:a16="http://schemas.microsoft.com/office/drawing/2014/main" val="3925143345"/>
                    </a:ext>
                  </a:extLst>
                </a:gridCol>
                <a:gridCol w="1835112">
                  <a:extLst>
                    <a:ext uri="{9D8B030D-6E8A-4147-A177-3AD203B41FA5}">
                      <a16:colId xmlns:a16="http://schemas.microsoft.com/office/drawing/2014/main" val="4080989394"/>
                    </a:ext>
                  </a:extLst>
                </a:gridCol>
                <a:gridCol w="1177942">
                  <a:extLst>
                    <a:ext uri="{9D8B030D-6E8A-4147-A177-3AD203B41FA5}">
                      <a16:colId xmlns:a16="http://schemas.microsoft.com/office/drawing/2014/main" val="3921779637"/>
                    </a:ext>
                  </a:extLst>
                </a:gridCol>
                <a:gridCol w="1506527">
                  <a:extLst>
                    <a:ext uri="{9D8B030D-6E8A-4147-A177-3AD203B41FA5}">
                      <a16:colId xmlns:a16="http://schemas.microsoft.com/office/drawing/2014/main" val="2590094416"/>
                    </a:ext>
                  </a:extLst>
                </a:gridCol>
                <a:gridCol w="1506527">
                  <a:extLst>
                    <a:ext uri="{9D8B030D-6E8A-4147-A177-3AD203B41FA5}">
                      <a16:colId xmlns:a16="http://schemas.microsoft.com/office/drawing/2014/main" val="370791810"/>
                    </a:ext>
                  </a:extLst>
                </a:gridCol>
              </a:tblGrid>
              <a:tr h="521722"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2010-2020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2020-2021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2021-2022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09661" rtl="0" eaLnBrk="1" fontAlgn="b" latinLnBrk="0" hangingPunct="1"/>
                      <a:r>
                        <a:rPr lang="en-U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2022-23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7244198"/>
                  </a:ext>
                </a:extLst>
              </a:tr>
              <a:tr h="75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22.3MM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7.4%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520k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0.1%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1.256MM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0.4%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1.643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6061104"/>
                  </a:ext>
                </a:extLst>
              </a:tr>
              <a:tr h="75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Colorado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744.5k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14.8%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26.5k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0.5%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27.7k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0.5%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36.5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6804734"/>
                  </a:ext>
                </a:extLst>
              </a:tr>
              <a:tr h="75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Colorado Rank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9th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6th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11th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20th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12th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19th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3200" b="0" i="0" u="none" strike="noStrike" baseline="300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th</a:t>
                      </a:r>
                      <a:endParaRPr lang="en-US" sz="3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18</a:t>
                      </a:r>
                      <a:r>
                        <a:rPr lang="en-US" sz="3200" b="0" i="0" u="none" strike="noStrike" baseline="300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32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28694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0531" y="4953000"/>
            <a:ext cx="1653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2010 – </a:t>
            </a:r>
            <a:r>
              <a:rPr lang="en-US" sz="3600" dirty="0" smtClean="0"/>
              <a:t>2020 - Second </a:t>
            </a:r>
            <a:r>
              <a:rPr lang="en-US" sz="3600" dirty="0"/>
              <a:t>slowest decade for US in terms of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2020 – 2021 – </a:t>
            </a:r>
            <a:r>
              <a:rPr lang="en-US" sz="3600" dirty="0" smtClean="0"/>
              <a:t>Slowest </a:t>
            </a:r>
            <a:r>
              <a:rPr lang="en-US" sz="3600" dirty="0"/>
              <a:t>ever recorded growth </a:t>
            </a:r>
            <a:r>
              <a:rPr lang="en-US" sz="3600" dirty="0" smtClean="0"/>
              <a:t>rate -17 </a:t>
            </a:r>
            <a:r>
              <a:rPr lang="en-US" sz="3600" dirty="0"/>
              <a:t>states lost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2021 – </a:t>
            </a:r>
            <a:r>
              <a:rPr lang="en-US" sz="3600" dirty="0" smtClean="0"/>
              <a:t>2022 – Some return to pre-COVID19 </a:t>
            </a:r>
            <a:r>
              <a:rPr lang="en-US" sz="3600" dirty="0"/>
              <a:t>states lost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2022 – 2023 - 8 </a:t>
            </a:r>
            <a:r>
              <a:rPr lang="en-US" sz="3600" dirty="0"/>
              <a:t>states lost population – </a:t>
            </a:r>
            <a:r>
              <a:rPr lang="en-US" sz="3600" dirty="0" smtClean="0"/>
              <a:t>19 states natural decline, </a:t>
            </a:r>
            <a:r>
              <a:rPr lang="en-US" sz="3600" smtClean="0"/>
              <a:t>immigration 					increases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2639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-1" y="1219200"/>
            <a:ext cx="17340263" cy="5645150"/>
          </a:xfrm>
          <a:prstGeom prst="rect">
            <a:avLst/>
          </a:prstGeom>
        </p:spPr>
        <p:txBody>
          <a:bodyPr lIns="130046" tIns="65023" rIns="130046" bIns="65023"/>
          <a:lstStyle/>
          <a:p>
            <a:pPr marL="0" indent="0"/>
            <a:endParaRPr lang="en-US" dirty="0"/>
          </a:p>
          <a:p>
            <a:pPr marL="0" indent="0" algn="ctr">
              <a:spcBef>
                <a:spcPts val="600"/>
              </a:spcBef>
            </a:pPr>
            <a:endParaRPr lang="en-US" sz="6000" dirty="0"/>
          </a:p>
          <a:p>
            <a:pPr marL="0" indent="0" algn="ctr">
              <a:spcBef>
                <a:spcPts val="600"/>
              </a:spcBef>
            </a:pPr>
            <a:r>
              <a:rPr lang="en-US" sz="6000" dirty="0">
                <a:solidFill>
                  <a:schemeClr val="bg1"/>
                </a:solidFill>
              </a:rPr>
              <a:t>Thank you</a:t>
            </a:r>
          </a:p>
          <a:p>
            <a:pPr marL="0" indent="0" algn="ct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State Demography Office</a:t>
            </a:r>
          </a:p>
          <a:p>
            <a:pPr marL="0" indent="0" algn="ct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Department of Local Affairs</a:t>
            </a:r>
          </a:p>
          <a:p>
            <a:pPr marL="0" indent="0" algn="ct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Elizabeth Garner</a:t>
            </a:r>
          </a:p>
          <a:p>
            <a:pPr marL="0" indent="0" algn="ctr">
              <a:spcBef>
                <a:spcPts val="600"/>
              </a:spcBef>
            </a:pPr>
            <a:r>
              <a:rPr lang="en-US" dirty="0">
                <a:hlinkClick r:id="rId3"/>
              </a:rPr>
              <a:t>Elizabeth.garner@state.co.us</a:t>
            </a:r>
            <a:r>
              <a:rPr lang="en-US" dirty="0"/>
              <a:t> </a:t>
            </a:r>
          </a:p>
          <a:p>
            <a:pPr marL="0" indent="0" algn="ct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303-864-7750</a:t>
            </a:r>
          </a:p>
          <a:p>
            <a:pPr marL="0" indent="0" algn="ct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Demography.dola.colorado.gov</a:t>
            </a:r>
          </a:p>
        </p:txBody>
      </p:sp>
    </p:spTree>
    <p:extLst>
      <p:ext uri="{BB962C8B-B14F-4D97-AF65-F5344CB8AC3E}">
        <p14:creationId xmlns:p14="http://schemas.microsoft.com/office/powerpoint/2010/main" val="310189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65131" y="8915400"/>
            <a:ext cx="95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Colorado </a:t>
            </a:r>
            <a:r>
              <a:rPr lang="en-US" dirty="0"/>
              <a:t>State Demography Office Population Estimates, Accessed March, </a:t>
            </a:r>
            <a:r>
              <a:rPr lang="en-US" dirty="0" smtClean="0"/>
              <a:t>2024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582" y="6629400"/>
            <a:ext cx="173402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2010 to 2020 - 95% of population and job growth along Front Range</a:t>
            </a:r>
          </a:p>
          <a:p>
            <a:endParaRPr lang="en-US" sz="2800" dirty="0"/>
          </a:p>
          <a:p>
            <a:r>
              <a:rPr lang="en-US" sz="2800" dirty="0"/>
              <a:t>2020 to 2022 – Decreased to 75%, with a number of Denver Metro Counties losing population</a:t>
            </a:r>
          </a:p>
          <a:p>
            <a:r>
              <a:rPr lang="en-US" sz="2800" dirty="0"/>
              <a:t>2022 to future – Forecast to return more of a pre-COVID trend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" y="123084"/>
            <a:ext cx="8421777" cy="650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473" y="123084"/>
            <a:ext cx="8686147" cy="65063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65131" y="9284732"/>
            <a:ext cx="5766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https://gis.dola.colorado.gov/ComponentsOfChange/</a:t>
            </a:r>
          </a:p>
        </p:txBody>
      </p:sp>
    </p:spTree>
    <p:extLst>
      <p:ext uri="{BB962C8B-B14F-4D97-AF65-F5344CB8AC3E}">
        <p14:creationId xmlns:p14="http://schemas.microsoft.com/office/powerpoint/2010/main" val="359404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27731" y="9448801"/>
            <a:ext cx="2860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State Demography Office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060" y="6781800"/>
            <a:ext cx="86312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Colorado growth slows from an annual average of 74K last decade to 30,000 average so far this </a:t>
            </a:r>
            <a:r>
              <a:rPr lang="en-US" sz="3200" dirty="0" smtClean="0"/>
              <a:t>decade</a:t>
            </a:r>
          </a:p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9" y="152400"/>
            <a:ext cx="8631271" cy="6264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863" y="152400"/>
            <a:ext cx="8196119" cy="62640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51331" y="6629400"/>
            <a:ext cx="449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2023</a:t>
            </a:r>
          </a:p>
          <a:p>
            <a:r>
              <a:rPr lang="en-US" sz="3200" dirty="0"/>
              <a:t>62K – Births</a:t>
            </a:r>
          </a:p>
          <a:p>
            <a:r>
              <a:rPr lang="en-US" sz="3200" dirty="0"/>
              <a:t>45K – Deaths</a:t>
            </a:r>
          </a:p>
          <a:p>
            <a:r>
              <a:rPr lang="en-US" sz="3200" dirty="0"/>
              <a:t>20K - Migration</a:t>
            </a:r>
          </a:p>
        </p:txBody>
      </p:sp>
    </p:spTree>
    <p:extLst>
      <p:ext uri="{BB962C8B-B14F-4D97-AF65-F5344CB8AC3E}">
        <p14:creationId xmlns:p14="http://schemas.microsoft.com/office/powerpoint/2010/main" val="323751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0331" y="3048000"/>
            <a:ext cx="4267201" cy="1252727"/>
          </a:xfrm>
        </p:spPr>
        <p:txBody>
          <a:bodyPr/>
          <a:lstStyle/>
          <a:p>
            <a:r>
              <a:rPr lang="en-US" sz="8000" dirty="0" smtClean="0"/>
              <a:t>So What?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9172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31" y="304800"/>
            <a:ext cx="14909515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8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7620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931" y="6748549"/>
            <a:ext cx="1600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Births down 650,000 in the US compared to peak in 2007.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Population Under 18 Declined by over 1,000,000 over the decade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27 states lost population under </a:t>
            </a:r>
            <a:r>
              <a:rPr lang="en-US" sz="3200" dirty="0" smtClean="0"/>
              <a:t>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Colorado +38,000 over decade, 43 of 64 declined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685" y="157942"/>
            <a:ext cx="8358403" cy="6471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03688" y="929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Census 2010 and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22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803732B9-7CBC-483A-91D3-D7AAD026EADF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4C05F976-800D-49F5-A5D1-C2C2BC406E58}"/>
    </a:ext>
  </a:extLst>
</a:theme>
</file>

<file path=ppt/theme/theme3.xml><?xml version="1.0" encoding="utf-8"?>
<a:theme xmlns:a="http://schemas.openxmlformats.org/drawingml/2006/main" name="7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19A29E61-55EA-47E8-ACD7-B79261AF0923}"/>
    </a:ext>
  </a:extLst>
</a:theme>
</file>

<file path=ppt/theme/theme4.xml><?xml version="1.0" encoding="utf-8"?>
<a:theme xmlns:a="http://schemas.openxmlformats.org/drawingml/2006/main" name="9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19A29E61-55EA-47E8-ACD7-B79261AF0923}"/>
    </a:ext>
  </a:extLst>
</a:theme>
</file>

<file path=ppt/theme/theme5.xml><?xml version="1.0" encoding="utf-8"?>
<a:theme xmlns:a="http://schemas.openxmlformats.org/drawingml/2006/main" name="10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19A29E61-55EA-47E8-ACD7-B79261AF0923}"/>
    </a:ext>
  </a:extLst>
</a:theme>
</file>

<file path=ppt/theme/theme6.xml><?xml version="1.0" encoding="utf-8"?>
<a:theme xmlns:a="http://schemas.openxmlformats.org/drawingml/2006/main" name="11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4C05F976-800D-49F5-A5D1-C2C2BC406E58}"/>
    </a:ext>
  </a:extLst>
</a:theme>
</file>

<file path=ppt/theme/theme7.xml><?xml version="1.0" encoding="utf-8"?>
<a:theme xmlns:a="http://schemas.openxmlformats.org/drawingml/2006/main" name="12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19A29E61-55EA-47E8-ACD7-B79261AF0923}"/>
    </a:ext>
  </a:extLst>
</a:theme>
</file>

<file path=ppt/theme/theme8.xml><?xml version="1.0" encoding="utf-8"?>
<a:theme xmlns:a="http://schemas.openxmlformats.org/drawingml/2006/main" name="13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19A29E61-55EA-47E8-ACD7-B79261AF0923}"/>
    </a:ext>
  </a:extLst>
</a:theme>
</file>

<file path=ppt/theme/theme9.xml><?xml version="1.0" encoding="utf-8"?>
<a:theme xmlns:a="http://schemas.openxmlformats.org/drawingml/2006/main" name="14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19A29E61-55EA-47E8-ACD7-B79261AF09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DOLA Powerpoint Template with 2019 Logo (1)</Template>
  <TotalTime>26080</TotalTime>
  <Words>1809</Words>
  <Application>Microsoft Office PowerPoint</Application>
  <PresentationFormat>Custom</PresentationFormat>
  <Paragraphs>339</Paragraphs>
  <Slides>40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</vt:lpstr>
      <vt:lpstr>Avenir</vt:lpstr>
      <vt:lpstr>Calibri</vt:lpstr>
      <vt:lpstr>Courier New</vt:lpstr>
      <vt:lpstr>Trebuchet MS</vt:lpstr>
      <vt:lpstr>Office Theme</vt:lpstr>
      <vt:lpstr>8_Office Theme</vt:lpstr>
      <vt:lpstr>7_Office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If…… Then Population, Jobs, and Housing Trends and Transitions</vt:lpstr>
      <vt:lpstr>Everything is Connected</vt:lpstr>
      <vt:lpstr>Big Picture Trends</vt:lpstr>
      <vt:lpstr>Big Picture Numbers</vt:lpstr>
      <vt:lpstr>PowerPoint Presentation</vt:lpstr>
      <vt:lpstr>PowerPoint Presentation</vt:lpstr>
      <vt:lpstr>So What?</vt:lpstr>
      <vt:lpstr>PowerPoint Presentation</vt:lpstr>
      <vt:lpstr>PowerPoint Presentation</vt:lpstr>
      <vt:lpstr>PowerPoint Presentation</vt:lpstr>
      <vt:lpstr>Net Migration By Age Typologies defined by dominant feature of the age of migrants</vt:lpstr>
      <vt:lpstr>PowerPoint Presentation</vt:lpstr>
      <vt:lpstr>PowerPoint Presentation</vt:lpstr>
      <vt:lpstr>The Economy</vt:lpstr>
      <vt:lpstr>PowerPoint Presentation</vt:lpstr>
      <vt:lpstr>PowerPoint Presentation</vt:lpstr>
      <vt:lpstr>Age Matters Colorado is young but aging</vt:lpstr>
      <vt:lpstr>PowerPoint Presentation</vt:lpstr>
      <vt:lpstr>PowerPoint Presentation</vt:lpstr>
      <vt:lpstr>PowerPoint Presentation</vt:lpstr>
      <vt:lpstr>PowerPoint Presentation</vt:lpstr>
      <vt:lpstr>Change in School Age Population 2020-2030</vt:lpstr>
      <vt:lpstr>Implications From Age and Aging</vt:lpstr>
      <vt:lpstr>Housing and Households Impacts from Jobs and Aging</vt:lpstr>
      <vt:lpstr>Households and Housing Are Complicated</vt:lpstr>
      <vt:lpstr>PowerPoint Presentation</vt:lpstr>
      <vt:lpstr>PowerPoint Presentation</vt:lpstr>
      <vt:lpstr>Monitoring Conditions</vt:lpstr>
      <vt:lpstr>PowerPoint Presentation</vt:lpstr>
      <vt:lpstr>PowerPoint Presentation</vt:lpstr>
      <vt:lpstr>PowerPoint Presentation</vt:lpstr>
      <vt:lpstr>Summary: Factors Influencing Housing</vt:lpstr>
      <vt:lpstr>Forecast</vt:lpstr>
      <vt:lpstr>Colorado population forecast methodology</vt:lpstr>
      <vt:lpstr>Forecast Factors</vt:lpstr>
      <vt:lpstr>PowerPoint Presentation</vt:lpstr>
      <vt:lpstr>Household Forecast</vt:lpstr>
      <vt:lpstr>PowerPoint Presentation</vt:lpstr>
      <vt:lpstr>Uncertainties to the Forecast +/-</vt:lpstr>
      <vt:lpstr>PowerPoint Presentation</vt:lpstr>
    </vt:vector>
  </TitlesOfParts>
  <Company>Dept. of Local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Bryant, Natriece</dc:creator>
  <cp:lastModifiedBy>Garner, Elizabeth</cp:lastModifiedBy>
  <cp:revision>464</cp:revision>
  <cp:lastPrinted>2022-10-24T19:18:40Z</cp:lastPrinted>
  <dcterms:created xsi:type="dcterms:W3CDTF">2019-05-14T13:59:43Z</dcterms:created>
  <dcterms:modified xsi:type="dcterms:W3CDTF">2024-04-11T23:24:15Z</dcterms:modified>
</cp:coreProperties>
</file>